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57" r:id="rId4"/>
    <p:sldId id="260" r:id="rId5"/>
    <p:sldId id="265" r:id="rId6"/>
    <p:sldId id="262" r:id="rId7"/>
    <p:sldId id="266" r:id="rId8"/>
    <p:sldId id="26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185D9-9B1E-42C6-9427-5C06E522D34F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8731-DD09-499A-9FDA-731A4CBFD5C8}" type="slidenum">
              <a:rPr lang="el-GR" smtClean="0"/>
              <a:pPr/>
              <a:t>‹N›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2AD8-D397-4A08-8270-F1189A2C5829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65C1-4108-4E6B-A180-99F562E48C46}" type="slidenum">
              <a:rPr lang="el-GR" smtClean="0"/>
              <a:pPr/>
              <a:t>‹N›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2AD8-D397-4A08-8270-F1189A2C5829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65C1-4108-4E6B-A180-99F562E48C46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2AD8-D397-4A08-8270-F1189A2C5829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65C1-4108-4E6B-A180-99F562E48C46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2AD8-D397-4A08-8270-F1189A2C5829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65C1-4108-4E6B-A180-99F562E48C46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2AD8-D397-4A08-8270-F1189A2C5829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65C1-4108-4E6B-A180-99F562E48C46}" type="slidenum">
              <a:rPr lang="el-GR" smtClean="0"/>
              <a:pPr/>
              <a:t>‹N›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2AD8-D397-4A08-8270-F1189A2C5829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65C1-4108-4E6B-A180-99F562E48C46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2AD8-D397-4A08-8270-F1189A2C5829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65C1-4108-4E6B-A180-99F562E48C46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2AD8-D397-4A08-8270-F1189A2C5829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65C1-4108-4E6B-A180-99F562E48C46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2AD8-D397-4A08-8270-F1189A2C5829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65C1-4108-4E6B-A180-99F562E48C46}" type="slidenum">
              <a:rPr lang="el-GR" smtClean="0"/>
              <a:pPr/>
              <a:t>‹N›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2AD8-D397-4A08-8270-F1189A2C5829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65C1-4108-4E6B-A180-99F562E48C46}" type="slidenum">
              <a:rPr lang="el-GR" smtClean="0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2AD8-D397-4A08-8270-F1189A2C5829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65C1-4108-4E6B-A180-99F562E48C46}" type="slidenum">
              <a:rPr lang="el-GR" smtClean="0"/>
              <a:pPr/>
              <a:t>‹N›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EA2AD8-D397-4A08-8270-F1189A2C5829}" type="datetimeFigureOut">
              <a:rPr lang="el-GR" smtClean="0"/>
              <a:pPr/>
              <a:t>27/5/2025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B965C1-4108-4E6B-A180-99F562E48C46}" type="slidenum">
              <a:rPr lang="el-GR" smtClean="0"/>
              <a:pPr/>
              <a:t>‹N›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%20i5%20Home\Desktop\Sky%20view%20of%20our%20school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43004" y="3316297"/>
            <a:ext cx="7772400" cy="1470025"/>
          </a:xfrm>
        </p:spPr>
        <p:txBody>
          <a:bodyPr/>
          <a:lstStyle/>
          <a:p>
            <a:r>
              <a:rPr lang="en-US" dirty="0" smtClean="0"/>
              <a:t>Our School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57290" y="5105424"/>
            <a:ext cx="6400800" cy="1752600"/>
          </a:xfrm>
        </p:spPr>
        <p:txBody>
          <a:bodyPr>
            <a:normAutofit/>
          </a:bodyPr>
          <a:lstStyle/>
          <a:p>
            <a:endParaRPr lang="en-US" sz="2000" i="1" dirty="0" smtClean="0">
              <a:solidFill>
                <a:schemeClr val="tx1"/>
              </a:solidFill>
            </a:endParaRPr>
          </a:p>
          <a:p>
            <a:endParaRPr lang="en-US" sz="2000" i="1" dirty="0" smtClean="0">
              <a:solidFill>
                <a:schemeClr val="tx1"/>
              </a:solidFill>
            </a:endParaRPr>
          </a:p>
          <a:p>
            <a:r>
              <a:rPr lang="en-US" sz="2000" i="1" dirty="0" smtClean="0">
                <a:solidFill>
                  <a:schemeClr val="tx1"/>
                </a:solidFill>
              </a:rPr>
              <a:t>Information about the 2</a:t>
            </a:r>
            <a:r>
              <a:rPr lang="en-US" sz="2000" i="1" baseline="30000" dirty="0" smtClean="0">
                <a:solidFill>
                  <a:schemeClr val="tx1"/>
                </a:solidFill>
              </a:rPr>
              <a:t>nd</a:t>
            </a:r>
            <a:r>
              <a:rPr lang="en-US" sz="2000" i="1" dirty="0" smtClean="0">
                <a:solidFill>
                  <a:schemeClr val="tx1"/>
                </a:solidFill>
              </a:rPr>
              <a:t> high school of Evosmos</a:t>
            </a:r>
          </a:p>
          <a:p>
            <a:r>
              <a:rPr lang="en-US" sz="2000" i="1" dirty="0" smtClean="0">
                <a:solidFill>
                  <a:schemeClr val="tx1"/>
                </a:solidFill>
              </a:rPr>
              <a:t>Ioannis Karkaridis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Ιστορία του σχολείου | 2ο Γυμνάσιο Ευόσμου &quot;ΙΩΑΝΝΗΣ ΚΑΚΡΙΔΗ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077" y="-1"/>
            <a:ext cx="4943924" cy="3571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Ιωάννης Κακριδής: «Γιατί διδάσκουμε Αρχαία Ελληνικά στα παιδιά» | Alfavi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50471"/>
            <a:ext cx="4143372" cy="3107529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it got it’s name from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second high school of Evosmos Includes the name of famous Greek author and educator Ioannis Karkaridis.</a:t>
            </a:r>
          </a:p>
          <a:p>
            <a:r>
              <a:rPr lang="en-US" sz="1800" dirty="0" smtClean="0"/>
              <a:t>Ioannis studied at many top European Universities and</a:t>
            </a:r>
            <a:r>
              <a:rPr lang="el-GR" sz="1800" dirty="0" smtClean="0"/>
              <a:t> </a:t>
            </a:r>
            <a:r>
              <a:rPr lang="en-US" sz="1800" dirty="0" smtClean="0"/>
              <a:t>wrote many works in literature with his most famous being co authoring The Iliad and Odyssey (1965) with Nikos Kazantzakis</a:t>
            </a:r>
          </a:p>
          <a:p>
            <a:r>
              <a:rPr lang="en-US" sz="1800" dirty="0" smtClean="0"/>
              <a:t>He was also a renowned reformer of the education system (simplifying the tonal system)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Από το Δημοτικό στο Γυμνάσιο» - Μέρα Υποδοχής | 2ο Γυμνάσιο Ευόσμου  &quot;ΙΩΑΝΝΗΣ ΚΑΚΡΙΔΗ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1956" y="3429000"/>
            <a:ext cx="2262044" cy="178595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60" dirty="0" smtClean="0"/>
              <a:t>The History</a:t>
            </a:r>
            <a:r>
              <a:rPr lang="el-GR" sz="3460" dirty="0" smtClean="0"/>
              <a:t> </a:t>
            </a:r>
            <a:r>
              <a:rPr lang="en-US" sz="3460" dirty="0" smtClean="0"/>
              <a:t>And Building Of Our School</a:t>
            </a:r>
            <a:endParaRPr lang="el-GR" sz="346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Being built in 1979, originally to house an elementary school, it first hosted the families of immigrants of Smyrna.</a:t>
            </a:r>
          </a:p>
          <a:p>
            <a:r>
              <a:rPr lang="en-US" sz="1800" dirty="0" smtClean="0"/>
              <a:t>Since it’s inception it has played a big role in the local area of Evosmos, providing skills and memories to students and teachers alike with programmes and lessons</a:t>
            </a:r>
          </a:p>
          <a:p>
            <a:r>
              <a:rPr lang="en-US" sz="1800" dirty="0" smtClean="0"/>
              <a:t>It’s comprised 4 labs ( Physics, Chemistry, Technology and IT) a recently renovated gym and a yard that’s divided into 4 parts</a:t>
            </a:r>
          </a:p>
          <a:p>
            <a:r>
              <a:rPr lang="en-US" sz="1800" dirty="0" smtClean="0"/>
              <a:t>And around 15 classrooms</a:t>
            </a:r>
            <a:endParaRPr lang="el-GR" sz="1800" dirty="0"/>
          </a:p>
        </p:txBody>
      </p:sp>
      <p:pic>
        <p:nvPicPr>
          <p:cNvPr id="4" name="3 - Εικόνα" descr="Capδγδδνδ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83" y="5130000"/>
            <a:ext cx="2606647" cy="172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6123" y="5130000"/>
            <a:ext cx="2302984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4056" y="5130000"/>
            <a:ext cx="2299944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130000"/>
            <a:ext cx="2296972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-71454"/>
            <a:ext cx="7498080" cy="1143000"/>
          </a:xfrm>
        </p:spPr>
        <p:txBody>
          <a:bodyPr/>
          <a:lstStyle/>
          <a:p>
            <a:r>
              <a:rPr lang="en-US" dirty="0" smtClean="0"/>
              <a:t>Meet The Students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928670"/>
            <a:ext cx="8229600" cy="4500594"/>
          </a:xfrm>
        </p:spPr>
        <p:txBody>
          <a:bodyPr>
            <a:noAutofit/>
          </a:bodyPr>
          <a:lstStyle/>
          <a:p>
            <a:r>
              <a:rPr lang="en-US" sz="1800" dirty="0" smtClean="0"/>
              <a:t>From the 80s to the 20s our students have done more than just learning and studying</a:t>
            </a:r>
          </a:p>
          <a:p>
            <a:r>
              <a:rPr lang="en-US" sz="1800" dirty="0" smtClean="0"/>
              <a:t>For most of it’s history around 400 have been attending at a time</a:t>
            </a:r>
          </a:p>
          <a:p>
            <a:r>
              <a:rPr lang="en-US" sz="1800" dirty="0" smtClean="0"/>
              <a:t>And they have found creative ways to express themselves in school</a:t>
            </a:r>
          </a:p>
          <a:p>
            <a:r>
              <a:rPr lang="en-US" sz="1800" dirty="0" smtClean="0"/>
              <a:t>Regularly having fun during brakes and showcasing their talents during festivals and competions.</a:t>
            </a:r>
          </a:p>
          <a:p>
            <a:r>
              <a:rPr lang="en-US" sz="1800" dirty="0" smtClean="0"/>
              <a:t>They have also been participating in extracurriculars that have shaped their lives and the school.</a:t>
            </a:r>
          </a:p>
          <a:p>
            <a:r>
              <a:rPr lang="en-US" sz="1800" dirty="0" smtClean="0"/>
              <a:t>Since 2013 we have hosted “Our little circus” where students have excelled in tricks and magic.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4572008"/>
            <a:ext cx="4615253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643570" y="3978196"/>
            <a:ext cx="350043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host an online and physical newspaper “the alternatives” (oi enalaktikoi)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have made many short films about anti bullying, the environment and comedy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Teachers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There are no students without an amazing group of teachers guiding them along the way.</a:t>
            </a:r>
          </a:p>
          <a:p>
            <a:r>
              <a:rPr lang="en-US" sz="1800" dirty="0" smtClean="0"/>
              <a:t>Every year around 40-50 teachers are staffed and take care of educating students on the curriculum but also teach life skills and organize competitions and programmes for them.</a:t>
            </a:r>
          </a:p>
          <a:p>
            <a:r>
              <a:rPr lang="en-US" sz="1800" dirty="0" smtClean="0"/>
              <a:t>Every day the clock in putting in their maximum effort with the recourses the have.</a:t>
            </a:r>
          </a:p>
          <a:p>
            <a:r>
              <a:rPr lang="en-US" sz="1800" dirty="0" smtClean="0"/>
              <a:t>They take time out of their out of school hours to grade assignments, prepare next day’s lesson and most importantly of all plan different activities for in or after class</a:t>
            </a:r>
            <a:endParaRPr lang="el-GR" sz="1800" dirty="0"/>
          </a:p>
        </p:txBody>
      </p:sp>
      <p:pic>
        <p:nvPicPr>
          <p:cNvPr id="16386" name="Picture 2" descr="https://drive.google.com/thumbnail?id=1NfcyW96uVsXC5XT3yTex81WDbVJox4h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414838"/>
            <a:ext cx="4071934" cy="244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-24"/>
            <a:ext cx="7498080" cy="1143000"/>
          </a:xfrm>
        </p:spPr>
        <p:txBody>
          <a:bodyPr/>
          <a:lstStyle/>
          <a:p>
            <a:r>
              <a:rPr lang="en-US" dirty="0" smtClean="0"/>
              <a:t>Programmes Attended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32" y="928670"/>
            <a:ext cx="8229600" cy="5286412"/>
          </a:xfrm>
        </p:spPr>
        <p:txBody>
          <a:bodyPr>
            <a:noAutofit/>
          </a:bodyPr>
          <a:lstStyle/>
          <a:p>
            <a:r>
              <a:rPr lang="en-US" sz="1700" dirty="0" smtClean="0"/>
              <a:t>	Throughout the years the second high school of Evosmos has been represented at programmes all over Europe.</a:t>
            </a:r>
          </a:p>
          <a:p>
            <a:r>
              <a:rPr lang="en-US" sz="1700" dirty="0" smtClean="0"/>
              <a:t>In Poland, Germany, Austria, Turkey, Spain and most importantly Greece, Italy and Croatia.</a:t>
            </a:r>
          </a:p>
          <a:p>
            <a:r>
              <a:rPr lang="en-US" sz="1700" dirty="0" smtClean="0"/>
              <a:t>Our school has been attending robotics competitions since 2010</a:t>
            </a:r>
          </a:p>
          <a:p>
            <a:r>
              <a:rPr lang="en-US" sz="1700" dirty="0" smtClean="0"/>
              <a:t>Going to debate, music technology programmes </a:t>
            </a:r>
          </a:p>
          <a:p>
            <a:r>
              <a:rPr lang="en-US" sz="1700" dirty="0" smtClean="0"/>
              <a:t>Attending European programmes like Erasmus in Vienna, Berlin, Venice and more</a:t>
            </a:r>
          </a:p>
          <a:p>
            <a:r>
              <a:rPr lang="en-US" sz="1700" dirty="0" smtClean="0"/>
              <a:t>It has a quite well travelled history</a:t>
            </a:r>
          </a:p>
          <a:p>
            <a:endParaRPr lang="en-US" sz="1700" dirty="0" smtClean="0"/>
          </a:p>
        </p:txBody>
      </p:sp>
      <p:pic>
        <p:nvPicPr>
          <p:cNvPr id="17410" name="Picture 2" descr="https://drive.google.com/thumbnail?id=13Vvud0nuTzlM5wM589D0bX6EfDejV9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911204"/>
            <a:ext cx="3929057" cy="294679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000100" y="3500438"/>
            <a:ext cx="42148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   </a:t>
            </a:r>
            <a:r>
              <a:rPr lang="en-US" dirty="0" smtClean="0"/>
              <a:t>But it has also been nominated for some of them</a:t>
            </a: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   </a:t>
            </a:r>
            <a:r>
              <a:rPr lang="en-US" dirty="0" smtClean="0"/>
              <a:t>Ever since the 1980s our school has been awarded at competitions regarding theatric performances, writing, photography, web design and most notably cinematography, circus performances and newspaper writing.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-71462"/>
            <a:ext cx="7498080" cy="1143000"/>
          </a:xfrm>
        </p:spPr>
        <p:txBody>
          <a:bodyPr/>
          <a:lstStyle/>
          <a:p>
            <a:r>
              <a:rPr lang="en-US" dirty="0" smtClean="0"/>
              <a:t>A Bit About Greek Education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785794"/>
            <a:ext cx="7498080" cy="480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 the Greek educational system you can find many familiar elements and some things that aren’t found in any other country’s system.</a:t>
            </a:r>
          </a:p>
          <a:p>
            <a:r>
              <a:rPr lang="en-US" sz="1800" dirty="0" smtClean="0"/>
              <a:t>Our school is in the second level, after elementary, and is comprised of 3 years.</a:t>
            </a:r>
          </a:p>
          <a:p>
            <a:r>
              <a:rPr lang="en-US" sz="1800" dirty="0" smtClean="0"/>
              <a:t>School</a:t>
            </a:r>
            <a:r>
              <a:rPr lang="en-US" sz="1800" dirty="0"/>
              <a:t> </a:t>
            </a:r>
            <a:r>
              <a:rPr lang="en-US" sz="1800" dirty="0" smtClean="0"/>
              <a:t>lasts roughly 7 hours with every class being 45 minutes long and breaks every hour lasting 10 minutes.</a:t>
            </a:r>
          </a:p>
          <a:p>
            <a:r>
              <a:rPr lang="en-US" sz="1800" dirty="0" smtClean="0"/>
              <a:t>While a lot of emphasis is put on mathematics, biology, physics and foreign languages, with English and either French or German</a:t>
            </a:r>
          </a:p>
          <a:p>
            <a:r>
              <a:rPr lang="en-US" sz="1800" dirty="0" smtClean="0"/>
              <a:t>Subject that hold dear to our culture such as modern and ancient Greek as well as our nations literature and history are all extensively taught as core subjects</a:t>
            </a:r>
          </a:p>
          <a:p>
            <a:r>
              <a:rPr lang="en-US" sz="1800" dirty="0" smtClean="0"/>
              <a:t>Included in the mandatory exams required to pass a grade, in middle and </a:t>
            </a:r>
            <a:r>
              <a:rPr lang="en-US" sz="1800" dirty="0" err="1" smtClean="0"/>
              <a:t>highscool</a:t>
            </a:r>
            <a:r>
              <a:rPr lang="en-US" sz="1800" dirty="0" smtClean="0"/>
              <a:t>.</a:t>
            </a:r>
          </a:p>
        </p:txBody>
      </p:sp>
      <p:pic>
        <p:nvPicPr>
          <p:cNvPr id="18434" name="Picture 2" descr="Εύοσμος: Κανονικά τα μαθήματα στο 2ο Γυμνάσι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745008"/>
            <a:ext cx="3071802" cy="2112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sky view of our school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2500" dirty="0" smtClean="0"/>
          </a:p>
          <a:p>
            <a:pPr algn="ctr">
              <a:buNone/>
            </a:pPr>
            <a:endParaRPr lang="el-GR" sz="2500" dirty="0" smtClean="0"/>
          </a:p>
          <a:p>
            <a:pPr algn="ctr">
              <a:buNone/>
            </a:pPr>
            <a:endParaRPr lang="el-GR" sz="2500" dirty="0" smtClean="0"/>
          </a:p>
          <a:p>
            <a:pPr algn="ctr">
              <a:buNone/>
            </a:pPr>
            <a:endParaRPr lang="el-GR" sz="2500" dirty="0" smtClean="0"/>
          </a:p>
        </p:txBody>
      </p:sp>
      <p:pic>
        <p:nvPicPr>
          <p:cNvPr id="4" name="Sky view of our schoo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5851" y="1714488"/>
            <a:ext cx="8128149" cy="400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1332</TotalTime>
  <Words>571</Words>
  <Application>Microsoft Office PowerPoint</Application>
  <PresentationFormat>Presentazione su schermo (4:3)</PresentationFormat>
  <Paragraphs>49</Paragraphs>
  <Slides>8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Verdana</vt:lpstr>
      <vt:lpstr>Wingdings 2</vt:lpstr>
      <vt:lpstr>Ηλιοστάσιο</vt:lpstr>
      <vt:lpstr>Our School</vt:lpstr>
      <vt:lpstr>Where it got it’s name from</vt:lpstr>
      <vt:lpstr>The History And Building Of Our School</vt:lpstr>
      <vt:lpstr>Meet The Students</vt:lpstr>
      <vt:lpstr>Meet The Teachers</vt:lpstr>
      <vt:lpstr>Programmes Attended</vt:lpstr>
      <vt:lpstr>A Bit About Greek Education</vt:lpstr>
      <vt:lpstr>A sky view of our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DELL i5 Home</dc:creator>
  <cp:lastModifiedBy>TECNO</cp:lastModifiedBy>
  <cp:revision>79</cp:revision>
  <dcterms:created xsi:type="dcterms:W3CDTF">2025-03-23T17:08:17Z</dcterms:created>
  <dcterms:modified xsi:type="dcterms:W3CDTF">2025-05-27T06:43:32Z</dcterms:modified>
</cp:coreProperties>
</file>