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4120919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F6A1D9-D323-4F4E-8655-25E2D32CE742}" type="datetime1">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6281697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8833045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542548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24634485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8113255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4859351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39525212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4472851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3169013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365118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7F6A1D9-D323-4F4E-8655-25E2D32CE742}" type="datetime1">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3241133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7F6A1D9-D323-4F4E-8655-25E2D32CE742}" type="datetime1">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5390612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470516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25940437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E7F6A1D9-D323-4F4E-8655-25E2D32CE742}" type="datetime1">
              <a:rPr lang="en-US" smtClean="0"/>
              <a:t>5/27/2025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1975118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F6A1D9-D323-4F4E-8655-25E2D32CE742}" type="datetime1">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pPr/>
              <a:t>‹N›</a:t>
            </a:fld>
            <a:endParaRPr lang="en-US"/>
          </a:p>
        </p:txBody>
      </p:sp>
    </p:spTree>
    <p:extLst>
      <p:ext uri="{BB962C8B-B14F-4D97-AF65-F5344CB8AC3E}">
        <p14:creationId xmlns:p14="http://schemas.microsoft.com/office/powerpoint/2010/main" val="38122683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F6A1D9-D323-4F4E-8655-25E2D32CE742}" type="datetime1">
              <a:rPr lang="en-US" smtClean="0"/>
              <a:t>5/27/2025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DF98CC-160E-494C-8C3C-8CDC5FA257DE}" type="slidenum">
              <a:rPr lang="en-US" smtClean="0"/>
              <a:pPr/>
              <a:t>‹N›</a:t>
            </a:fld>
            <a:endParaRPr lang="en-US"/>
          </a:p>
        </p:txBody>
      </p:sp>
    </p:spTree>
    <p:extLst>
      <p:ext uri="{BB962C8B-B14F-4D97-AF65-F5344CB8AC3E}">
        <p14:creationId xmlns:p14="http://schemas.microsoft.com/office/powerpoint/2010/main" val="223690318"/>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0 λόγοι για να επισκεφθείς τη Θεσσαλονίκη! | Let's Drive">
            <a:extLst>
              <a:ext uri="{FF2B5EF4-FFF2-40B4-BE49-F238E27FC236}">
                <a16:creationId xmlns:a16="http://schemas.microsoft.com/office/drawing/2014/main" id="{A833A57E-B6A9-B21F-20DF-9DB9AD8EAF5D}"/>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t="23391" r="9091"/>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8D8A29F-D000-41E3-BFBC-32751B8EF6B3}"/>
              </a:ext>
            </a:extLst>
          </p:cNvPr>
          <p:cNvSpPr>
            <a:spLocks noGrp="1"/>
          </p:cNvSpPr>
          <p:nvPr>
            <p:ph type="ctrTitle"/>
          </p:nvPr>
        </p:nvSpPr>
        <p:spPr>
          <a:xfrm>
            <a:off x="401934" y="1477108"/>
            <a:ext cx="6380703" cy="1818751"/>
          </a:xfrm>
        </p:spPr>
        <p:txBody>
          <a:bodyPr>
            <a:normAutofit fontScale="90000"/>
          </a:bodyPr>
          <a:lstStyle/>
          <a:p>
            <a:r>
              <a:rPr lang="en-US" dirty="0">
                <a:solidFill>
                  <a:schemeClr val="tx1"/>
                </a:solidFill>
              </a:rPr>
              <a:t>The port of Thessaloniki</a:t>
            </a:r>
            <a:endParaRPr lang="el-GR" dirty="0">
              <a:solidFill>
                <a:schemeClr val="tx1"/>
              </a:solidFill>
            </a:endParaRPr>
          </a:p>
        </p:txBody>
      </p:sp>
      <p:sp>
        <p:nvSpPr>
          <p:cNvPr id="3" name="Υπότιτλος 2">
            <a:extLst>
              <a:ext uri="{FF2B5EF4-FFF2-40B4-BE49-F238E27FC236}">
                <a16:creationId xmlns:a16="http://schemas.microsoft.com/office/drawing/2014/main" id="{F7777E4C-E864-C679-61AE-626E3E28F3E5}"/>
              </a:ext>
            </a:extLst>
          </p:cNvPr>
          <p:cNvSpPr>
            <a:spLocks noGrp="1"/>
          </p:cNvSpPr>
          <p:nvPr>
            <p:ph type="subTitle" idx="1"/>
          </p:nvPr>
        </p:nvSpPr>
        <p:spPr>
          <a:xfrm>
            <a:off x="592853" y="3195376"/>
            <a:ext cx="5365820" cy="582804"/>
          </a:xfrm>
        </p:spPr>
        <p:txBody>
          <a:bodyPr>
            <a:normAutofit/>
          </a:bodyPr>
          <a:lstStyle/>
          <a:p>
            <a:r>
              <a:rPr lang="en-US" dirty="0">
                <a:solidFill>
                  <a:schemeClr val="tx1"/>
                </a:solidFill>
              </a:rPr>
              <a:t>                             Ioannis Kalafatis</a:t>
            </a:r>
            <a:endParaRPr lang="el-GR" dirty="0">
              <a:solidFill>
                <a:schemeClr val="tx1"/>
              </a:solidFill>
            </a:endParaRPr>
          </a:p>
        </p:txBody>
      </p:sp>
      <p:sp>
        <p:nvSpPr>
          <p:cNvPr id="1033" name="Rectangle 1032">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5491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1EDEC717-A81D-DFE4-1E2F-38DF2CC281A3}"/>
              </a:ext>
            </a:extLst>
          </p:cNvPr>
          <p:cNvPicPr>
            <a:picLocks noChangeAspect="1"/>
          </p:cNvPicPr>
          <p:nvPr/>
        </p:nvPicPr>
        <p:blipFill>
          <a:blip r:embed="rId3"/>
          <a:srcRect t="3064" r="-1" b="15443"/>
          <a:stretch/>
        </p:blipFill>
        <p:spPr>
          <a:xfrm>
            <a:off x="0" y="78657"/>
            <a:ext cx="6087038" cy="3429001"/>
          </a:xfrm>
          <a:prstGeom prst="rect">
            <a:avLst/>
          </a:prstGeom>
          <a:ln>
            <a:noFill/>
          </a:ln>
          <a:effectLst>
            <a:softEdge rad="112500"/>
          </a:effectLst>
        </p:spPr>
      </p:pic>
      <p:pic>
        <p:nvPicPr>
          <p:cNvPr id="11" name="Εικόνα 10">
            <a:extLst>
              <a:ext uri="{FF2B5EF4-FFF2-40B4-BE49-F238E27FC236}">
                <a16:creationId xmlns:a16="http://schemas.microsoft.com/office/drawing/2014/main" id="{355600DB-6FBD-168A-6ADE-D0C4B82CBCD6}"/>
              </a:ext>
            </a:extLst>
          </p:cNvPr>
          <p:cNvPicPr>
            <a:picLocks noChangeAspect="1"/>
          </p:cNvPicPr>
          <p:nvPr/>
        </p:nvPicPr>
        <p:blipFill>
          <a:blip r:embed="rId4"/>
          <a:srcRect t="9929" r="2" b="2"/>
          <a:stretch/>
        </p:blipFill>
        <p:spPr>
          <a:xfrm>
            <a:off x="7372" y="3428999"/>
            <a:ext cx="6087038" cy="3428539"/>
          </a:xfrm>
          <a:prstGeom prst="rect">
            <a:avLst/>
          </a:prstGeom>
          <a:ln>
            <a:noFill/>
          </a:ln>
          <a:effectLst>
            <a:softEdge rad="112500"/>
          </a:effectLst>
        </p:spPr>
      </p:pic>
      <p:sp>
        <p:nvSpPr>
          <p:cNvPr id="2" name="Rectangle 1">
            <a:extLst>
              <a:ext uri="{FF2B5EF4-FFF2-40B4-BE49-F238E27FC236}">
                <a16:creationId xmlns:a16="http://schemas.microsoft.com/office/drawing/2014/main" id="{2733CBCC-5583-D29A-1A51-8F9F3C617A6E}"/>
              </a:ext>
            </a:extLst>
          </p:cNvPr>
          <p:cNvSpPr>
            <a:spLocks noChangeArrowheads="1"/>
          </p:cNvSpPr>
          <p:nvPr/>
        </p:nvSpPr>
        <p:spPr bwMode="auto">
          <a:xfrm>
            <a:off x="6440129" y="1452787"/>
            <a:ext cx="5142271"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kumimoji="0" lang="el-GR" altLang="el-GR" sz="2000" b="0" i="0" u="none" strike="noStrike" cap="none" normalizeH="0" baseline="0" dirty="0">
                <a:ln>
                  <a:noFill/>
                </a:ln>
                <a:solidFill>
                  <a:schemeClr val="tx1"/>
                </a:solidFill>
                <a:effectLst/>
                <a:latin typeface="Arial" panose="020B0604020202020204" pitchFamily="34" charset="0"/>
              </a:rPr>
              <a:t>The </a:t>
            </a:r>
            <a:r>
              <a:rPr kumimoji="0" lang="el-GR" altLang="el-GR" sz="2000" b="0" i="0" u="none" strike="noStrike" cap="none" normalizeH="0" baseline="0" dirty="0" err="1">
                <a:ln>
                  <a:noFill/>
                </a:ln>
                <a:solidFill>
                  <a:schemeClr val="tx1"/>
                </a:solidFill>
                <a:effectLst/>
                <a:latin typeface="Arial" panose="020B0604020202020204" pitchFamily="34" charset="0"/>
              </a:rPr>
              <a:t>port</a:t>
            </a:r>
            <a:r>
              <a:rPr kumimoji="0" lang="el-GR" altLang="el-GR" sz="2000" b="0" i="0" u="none" strike="noStrike" cap="none" normalizeH="0" baseline="0" dirty="0">
                <a:ln>
                  <a:noFill/>
                </a:ln>
                <a:solidFill>
                  <a:schemeClr val="tx1"/>
                </a:solidFill>
                <a:effectLst/>
                <a:latin typeface="Arial" panose="020B0604020202020204" pitchFamily="34" charset="0"/>
              </a:rPr>
              <a:t> of </a:t>
            </a:r>
            <a:r>
              <a:rPr kumimoji="0" lang="el-GR" altLang="el-GR" sz="2000" b="0" i="0" u="none" strike="noStrike" cap="none" normalizeH="0" baseline="0" dirty="0" err="1">
                <a:ln>
                  <a:noFill/>
                </a:ln>
                <a:solidFill>
                  <a:schemeClr val="tx1"/>
                </a:solidFill>
                <a:effectLst/>
                <a:latin typeface="Arial" panose="020B0604020202020204" pitchFamily="34" charset="0"/>
              </a:rPr>
              <a:t>Thessaloniki</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is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one</a:t>
            </a:r>
            <a:r>
              <a:rPr kumimoji="0" lang="el-GR" altLang="el-GR" sz="2000" b="0" i="0" u="none" strike="noStrike" cap="none" normalizeH="0" baseline="0" dirty="0">
                <a:ln>
                  <a:noFill/>
                </a:ln>
                <a:solidFill>
                  <a:schemeClr val="tx1"/>
                </a:solidFill>
                <a:effectLst/>
                <a:latin typeface="Arial" panose="020B0604020202020204" pitchFamily="34" charset="0"/>
              </a:rPr>
              <a:t> of the </a:t>
            </a:r>
            <a:r>
              <a:rPr kumimoji="0" lang="el-GR" altLang="el-GR" sz="2000" b="0" i="0" u="none" strike="noStrike" cap="none" normalizeH="0" baseline="0" dirty="0" err="1">
                <a:ln>
                  <a:noFill/>
                </a:ln>
                <a:solidFill>
                  <a:schemeClr val="tx1"/>
                </a:solidFill>
                <a:effectLst/>
                <a:latin typeface="Arial" panose="020B0604020202020204" pitchFamily="34" charset="0"/>
              </a:rPr>
              <a:t>most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important</a:t>
            </a:r>
            <a:r>
              <a:rPr kumimoji="0" lang="el-GR" altLang="el-GR" sz="2000" b="0" i="0" u="none" strike="noStrike" cap="none" normalizeH="0" baseline="0" dirty="0">
                <a:ln>
                  <a:noFill/>
                </a:ln>
                <a:solidFill>
                  <a:schemeClr val="tx1"/>
                </a:solidFill>
                <a:effectLst/>
                <a:latin typeface="Arial" panose="020B0604020202020204" pitchFamily="34" charset="0"/>
              </a:rPr>
              <a:t> and </a:t>
            </a:r>
            <a:r>
              <a:rPr kumimoji="0" lang="el-GR" altLang="el-GR" sz="2000" b="0" i="0" u="none" strike="noStrike" cap="none" normalizeH="0" baseline="0" dirty="0" err="1">
                <a:ln>
                  <a:noFill/>
                </a:ln>
                <a:solidFill>
                  <a:schemeClr val="tx1"/>
                </a:solidFill>
                <a:effectLst/>
                <a:latin typeface="Arial" panose="020B0604020202020204" pitchFamily="34" charset="0"/>
              </a:rPr>
              <a:t>busiest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ports</a:t>
            </a:r>
            <a:r>
              <a:rPr kumimoji="0" lang="el-GR" altLang="el-GR" sz="2000" b="0" i="0" u="none" strike="noStrike" cap="none" normalizeH="0" baseline="0" dirty="0">
                <a:ln>
                  <a:noFill/>
                </a:ln>
                <a:solidFill>
                  <a:schemeClr val="tx1"/>
                </a:solidFill>
                <a:effectLst/>
                <a:latin typeface="Arial" panose="020B0604020202020204" pitchFamily="34" charset="0"/>
              </a:rPr>
              <a:t> in </a:t>
            </a:r>
            <a:r>
              <a:rPr kumimoji="0" lang="el-GR" altLang="el-GR" sz="2000" b="0" i="0" u="none" strike="noStrike" cap="none" normalizeH="0" baseline="0" dirty="0" err="1">
                <a:ln>
                  <a:noFill/>
                </a:ln>
                <a:solidFill>
                  <a:schemeClr val="tx1"/>
                </a:solidFill>
                <a:effectLst/>
                <a:latin typeface="Arial" panose="020B0604020202020204" pitchFamily="34" charset="0"/>
              </a:rPr>
              <a:t>Greece</a:t>
            </a:r>
            <a:r>
              <a:rPr kumimoji="0" lang="el-GR" altLang="el-GR" sz="2000" b="0" i="0" u="none" strike="noStrike" cap="none" normalizeH="0" baseline="0" dirty="0">
                <a:ln>
                  <a:noFill/>
                </a:ln>
                <a:solidFill>
                  <a:schemeClr val="tx1"/>
                </a:solidFill>
                <a:effectLst/>
                <a:latin typeface="Arial" panose="020B0604020202020204" pitchFamily="34" charset="0"/>
              </a:rPr>
              <a:t> and the </a:t>
            </a:r>
            <a:r>
              <a:rPr kumimoji="0" lang="el-GR" altLang="el-GR" sz="2000" b="0" i="0" u="none" strike="noStrike" cap="none" normalizeH="0" baseline="0" dirty="0" err="1">
                <a:ln>
                  <a:noFill/>
                </a:ln>
                <a:solidFill>
                  <a:schemeClr val="tx1"/>
                </a:solidFill>
                <a:effectLst/>
                <a:latin typeface="Arial" panose="020B0604020202020204" pitchFamily="34" charset="0"/>
              </a:rPr>
              <a:t>Balkans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Located</a:t>
            </a:r>
            <a:r>
              <a:rPr kumimoji="0" lang="el-GR" altLang="el-GR" sz="2000" b="0" i="0" u="none" strike="noStrike" cap="none" normalizeH="0" baseline="0" dirty="0">
                <a:ln>
                  <a:noFill/>
                </a:ln>
                <a:solidFill>
                  <a:schemeClr val="tx1"/>
                </a:solidFill>
                <a:effectLst/>
                <a:latin typeface="Arial" panose="020B0604020202020204" pitchFamily="34" charset="0"/>
              </a:rPr>
              <a:t> in the </a:t>
            </a:r>
            <a:r>
              <a:rPr kumimoji="0" lang="el-GR" altLang="el-GR" sz="2000" b="0" i="0" u="none" strike="noStrike" cap="none" normalizeH="0" baseline="0" dirty="0" err="1">
                <a:ln>
                  <a:noFill/>
                </a:ln>
                <a:solidFill>
                  <a:schemeClr val="tx1"/>
                </a:solidFill>
                <a:effectLst/>
                <a:latin typeface="Arial" panose="020B0604020202020204" pitchFamily="34" charset="0"/>
              </a:rPr>
              <a:t>northern</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part</a:t>
            </a:r>
            <a:r>
              <a:rPr kumimoji="0" lang="el-GR" altLang="el-GR" sz="2000" b="0" i="0" u="none" strike="noStrike" cap="none" normalizeH="0" baseline="0" dirty="0">
                <a:ln>
                  <a:noFill/>
                </a:ln>
                <a:solidFill>
                  <a:schemeClr val="tx1"/>
                </a:solidFill>
                <a:effectLst/>
                <a:latin typeface="Arial" panose="020B0604020202020204" pitchFamily="34" charset="0"/>
              </a:rPr>
              <a:t> of the </a:t>
            </a:r>
            <a:r>
              <a:rPr kumimoji="0" lang="el-GR" altLang="el-GR" sz="2000" b="0" i="0" u="none" strike="noStrike" cap="none" normalizeH="0" baseline="0" dirty="0" err="1">
                <a:ln>
                  <a:noFill/>
                </a:ln>
                <a:solidFill>
                  <a:schemeClr val="tx1"/>
                </a:solidFill>
                <a:effectLst/>
                <a:latin typeface="Arial" panose="020B0604020202020204" pitchFamily="34" charset="0"/>
              </a:rPr>
              <a:t>country</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it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serves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as</a:t>
            </a:r>
            <a:r>
              <a:rPr kumimoji="0" lang="el-GR" altLang="el-GR" sz="2000" b="0" i="0" u="none" strike="noStrike" cap="none" normalizeH="0" baseline="0" dirty="0">
                <a:ln>
                  <a:noFill/>
                </a:ln>
                <a:solidFill>
                  <a:schemeClr val="tx1"/>
                </a:solidFill>
                <a:effectLst/>
                <a:latin typeface="Arial" panose="020B0604020202020204" pitchFamily="34" charset="0"/>
              </a:rPr>
              <a:t> a </a:t>
            </a:r>
            <a:r>
              <a:rPr kumimoji="0" lang="el-GR" altLang="el-GR" sz="2000" b="0" i="0" u="none" strike="noStrike" cap="none" normalizeH="0" baseline="0" dirty="0" err="1">
                <a:ln>
                  <a:noFill/>
                </a:ln>
                <a:solidFill>
                  <a:schemeClr val="tx1"/>
                </a:solidFill>
                <a:effectLst/>
                <a:latin typeface="Arial" panose="020B0604020202020204" pitchFamily="34" charset="0"/>
              </a:rPr>
              <a:t>major</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gateway</a:t>
            </a:r>
            <a:r>
              <a:rPr kumimoji="0" lang="el-GR" altLang="el-GR" sz="2000" b="0" i="0" u="none" strike="noStrike" cap="none" normalizeH="0" baseline="0" dirty="0">
                <a:ln>
                  <a:noFill/>
                </a:ln>
                <a:solidFill>
                  <a:schemeClr val="tx1"/>
                </a:solidFill>
                <a:effectLst/>
                <a:latin typeface="Arial" panose="020B0604020202020204" pitchFamily="34" charset="0"/>
              </a:rPr>
              <a:t> for </a:t>
            </a:r>
            <a:r>
              <a:rPr kumimoji="0" lang="el-GR" altLang="el-GR" sz="2000" b="0" i="0" u="none" strike="noStrike" cap="none" normalizeH="0" baseline="0" dirty="0" err="1">
                <a:ln>
                  <a:noFill/>
                </a:ln>
                <a:solidFill>
                  <a:schemeClr val="tx1"/>
                </a:solidFill>
                <a:effectLst/>
                <a:latin typeface="Arial" panose="020B0604020202020204" pitchFamily="34" charset="0"/>
              </a:rPr>
              <a:t>trade</a:t>
            </a:r>
            <a:r>
              <a:rPr kumimoji="0" lang="el-GR" altLang="el-GR" sz="2000" b="0" i="0" u="none" strike="noStrike" cap="none" normalizeH="0" baseline="0" dirty="0">
                <a:ln>
                  <a:noFill/>
                </a:ln>
                <a:solidFill>
                  <a:schemeClr val="tx1"/>
                </a:solidFill>
                <a:effectLst/>
                <a:latin typeface="Arial" panose="020B0604020202020204" pitchFamily="34" charset="0"/>
              </a:rPr>
              <a:t> and </a:t>
            </a:r>
            <a:r>
              <a:rPr kumimoji="0" lang="el-GR" altLang="el-GR" sz="2000" b="0" i="0" u="none" strike="noStrike" cap="none" normalizeH="0" baseline="0" dirty="0" err="1">
                <a:ln>
                  <a:noFill/>
                </a:ln>
                <a:solidFill>
                  <a:schemeClr val="tx1"/>
                </a:solidFill>
                <a:effectLst/>
                <a:latin typeface="Arial" panose="020B0604020202020204" pitchFamily="34" charset="0"/>
              </a:rPr>
              <a:t>transportation</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connecting</a:t>
            </a:r>
            <a:r>
              <a:rPr kumimoji="0" lang="el-GR" altLang="el-GR" sz="2000" b="0" i="0" u="none" strike="noStrike" cap="none" normalizeH="0" baseline="0" dirty="0">
                <a:ln>
                  <a:noFill/>
                </a:ln>
                <a:solidFill>
                  <a:schemeClr val="tx1"/>
                </a:solidFill>
                <a:effectLst/>
                <a:latin typeface="Arial" panose="020B0604020202020204" pitchFamily="34" charset="0"/>
              </a:rPr>
              <a:t> Europe </a:t>
            </a:r>
            <a:r>
              <a:rPr kumimoji="0" lang="el-GR" altLang="el-GR" sz="2000" b="0" i="0" u="none" strike="noStrike" cap="none" normalizeH="0" baseline="0" dirty="0" err="1">
                <a:ln>
                  <a:noFill/>
                </a:ln>
                <a:solidFill>
                  <a:schemeClr val="tx1"/>
                </a:solidFill>
                <a:effectLst/>
                <a:latin typeface="Arial" panose="020B0604020202020204" pitchFamily="34" charset="0"/>
              </a:rPr>
              <a:t>with</a:t>
            </a:r>
            <a:r>
              <a:rPr kumimoji="0" lang="el-GR" altLang="el-GR" sz="2000" b="0" i="0" u="none" strike="noStrike" cap="none" normalizeH="0" baseline="0" dirty="0">
                <a:ln>
                  <a:noFill/>
                </a:ln>
                <a:solidFill>
                  <a:schemeClr val="tx1"/>
                </a:solidFill>
                <a:effectLst/>
                <a:latin typeface="Arial" panose="020B0604020202020204" pitchFamily="34" charset="0"/>
              </a:rPr>
              <a:t> the </a:t>
            </a:r>
            <a:r>
              <a:rPr kumimoji="0" lang="el-GR" altLang="el-GR" sz="2000" b="0" i="0" u="none" strike="noStrike" cap="none" normalizeH="0" baseline="0" dirty="0" err="1">
                <a:ln>
                  <a:noFill/>
                </a:ln>
                <a:solidFill>
                  <a:schemeClr val="tx1"/>
                </a:solidFill>
                <a:effectLst/>
                <a:latin typeface="Arial" panose="020B0604020202020204" pitchFamily="34" charset="0"/>
              </a:rPr>
              <a:t>Mediterranean</a:t>
            </a:r>
            <a:r>
              <a:rPr kumimoji="0" lang="el-GR" altLang="el-GR" sz="2000" b="0" i="0" u="none" strike="noStrike" cap="none" normalizeH="0" baseline="0" dirty="0">
                <a:ln>
                  <a:noFill/>
                </a:ln>
                <a:solidFill>
                  <a:schemeClr val="tx1"/>
                </a:solidFill>
                <a:effectLst/>
                <a:latin typeface="Arial" panose="020B0604020202020204" pitchFamily="34" charset="0"/>
              </a:rPr>
              <a:t> and Asia. </a:t>
            </a:r>
            <a:r>
              <a:rPr kumimoji="0" lang="el-GR" altLang="el-GR" sz="2000" b="0" i="0" u="none" strike="noStrike" cap="none" normalizeH="0" baseline="0" dirty="0" err="1">
                <a:ln>
                  <a:noFill/>
                </a:ln>
                <a:solidFill>
                  <a:schemeClr val="tx1"/>
                </a:solidFill>
                <a:effectLst/>
                <a:latin typeface="Arial" panose="020B0604020202020204" pitchFamily="34" charset="0"/>
              </a:rPr>
              <a:t>With</a:t>
            </a:r>
            <a:r>
              <a:rPr kumimoji="0" lang="el-GR" altLang="el-GR" sz="2000" b="0" i="0" u="none" strike="noStrike" cap="none" normalizeH="0" baseline="0" dirty="0">
                <a:ln>
                  <a:noFill/>
                </a:ln>
                <a:solidFill>
                  <a:schemeClr val="tx1"/>
                </a:solidFill>
                <a:effectLst/>
                <a:latin typeface="Arial" panose="020B0604020202020204" pitchFamily="34" charset="0"/>
              </a:rPr>
              <a:t> a </a:t>
            </a:r>
            <a:r>
              <a:rPr kumimoji="0" lang="el-GR" altLang="el-GR" sz="2000" b="0" i="0" u="none" strike="noStrike" cap="none" normalizeH="0" baseline="0" dirty="0" err="1">
                <a:ln>
                  <a:noFill/>
                </a:ln>
                <a:solidFill>
                  <a:schemeClr val="tx1"/>
                </a:solidFill>
                <a:effectLst/>
                <a:latin typeface="Arial" panose="020B0604020202020204" pitchFamily="34" charset="0"/>
              </a:rPr>
              <a:t>rich</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history</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dating</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back</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to</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ancient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times</a:t>
            </a:r>
            <a:r>
              <a:rPr kumimoji="0" lang="el-GR" altLang="el-GR" sz="2000" b="0" i="0" u="none" strike="noStrike" cap="none" normalizeH="0" baseline="0" dirty="0">
                <a:ln>
                  <a:noFill/>
                </a:ln>
                <a:solidFill>
                  <a:schemeClr val="tx1"/>
                </a:solidFill>
                <a:effectLst/>
                <a:latin typeface="Arial" panose="020B0604020202020204" pitchFamily="34" charset="0"/>
              </a:rPr>
              <a:t>, the </a:t>
            </a:r>
            <a:r>
              <a:rPr kumimoji="0" lang="el-GR" altLang="el-GR" sz="2000" b="0" i="0" u="none" strike="noStrike" cap="none" normalizeH="0" baseline="0" dirty="0" err="1">
                <a:ln>
                  <a:noFill/>
                </a:ln>
                <a:solidFill>
                  <a:schemeClr val="tx1"/>
                </a:solidFill>
                <a:effectLst/>
                <a:latin typeface="Arial" panose="020B0604020202020204" pitchFamily="34" charset="0"/>
              </a:rPr>
              <a:t>port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has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played</a:t>
            </a:r>
            <a:r>
              <a:rPr kumimoji="0" lang="el-GR" altLang="el-GR" sz="2000" b="0" i="0" u="none" strike="noStrike" cap="none" normalizeH="0" baseline="0" dirty="0">
                <a:ln>
                  <a:noFill/>
                </a:ln>
                <a:solidFill>
                  <a:schemeClr val="tx1"/>
                </a:solidFill>
                <a:effectLst/>
                <a:latin typeface="Arial" panose="020B0604020202020204" pitchFamily="34" charset="0"/>
              </a:rPr>
              <a:t> a </a:t>
            </a:r>
            <a:r>
              <a:rPr kumimoji="0" lang="el-GR" altLang="el-GR" sz="2000" b="0" i="0" u="none" strike="noStrike" cap="none" normalizeH="0" baseline="0" dirty="0" err="1">
                <a:ln>
                  <a:noFill/>
                </a:ln>
                <a:solidFill>
                  <a:schemeClr val="tx1"/>
                </a:solidFill>
                <a:effectLst/>
                <a:latin typeface="Arial" panose="020B0604020202020204" pitchFamily="34" charset="0"/>
              </a:rPr>
              <a:t>crucial</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role</a:t>
            </a:r>
            <a:r>
              <a:rPr kumimoji="0" lang="el-GR" altLang="el-GR" sz="2000" b="0" i="0" u="none" strike="noStrike" cap="none" normalizeH="0" baseline="0" dirty="0">
                <a:ln>
                  <a:noFill/>
                </a:ln>
                <a:solidFill>
                  <a:schemeClr val="tx1"/>
                </a:solidFill>
                <a:effectLst/>
                <a:latin typeface="Arial" panose="020B0604020202020204" pitchFamily="34" charset="0"/>
              </a:rPr>
              <a:t> in the </a:t>
            </a:r>
            <a:r>
              <a:rPr kumimoji="0" lang="el-GR" altLang="el-GR" sz="2000" b="0" i="0" u="none" strike="noStrike" cap="none" normalizeH="0" baseline="0" dirty="0" err="1">
                <a:ln>
                  <a:noFill/>
                </a:ln>
                <a:solidFill>
                  <a:schemeClr val="tx1"/>
                </a:solidFill>
                <a:effectLst/>
                <a:latin typeface="Arial" panose="020B0604020202020204" pitchFamily="34" charset="0"/>
              </a:rPr>
              <a:t>city’s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economic</a:t>
            </a:r>
            <a:r>
              <a:rPr kumimoji="0" lang="el-GR" altLang="el-GR" sz="2000" b="0" i="0" u="none" strike="noStrike" cap="none" normalizeH="0" baseline="0" dirty="0">
                <a:ln>
                  <a:noFill/>
                </a:ln>
                <a:solidFill>
                  <a:schemeClr val="tx1"/>
                </a:solidFill>
                <a:effectLst/>
                <a:latin typeface="Arial" panose="020B0604020202020204" pitchFamily="34" charset="0"/>
              </a:rPr>
              <a:t> and </a:t>
            </a:r>
            <a:r>
              <a:rPr kumimoji="0" lang="el-GR" altLang="el-GR" sz="2000" b="0" i="0" u="none" strike="noStrike" cap="none" normalizeH="0" baseline="0" dirty="0" err="1">
                <a:ln>
                  <a:noFill/>
                </a:ln>
                <a:solidFill>
                  <a:schemeClr val="tx1"/>
                </a:solidFill>
                <a:effectLst/>
                <a:latin typeface="Arial" panose="020B0604020202020204" pitchFamily="34" charset="0"/>
              </a:rPr>
              <a:t>cultural</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development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Today</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it</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is</a:t>
            </a:r>
            <a:r>
              <a:rPr kumimoji="0" lang="el-GR" altLang="el-GR" sz="2000" b="0" i="0" u="none" strike="noStrike" cap="none" normalizeH="0" baseline="0" dirty="0">
                <a:ln>
                  <a:noFill/>
                </a:ln>
                <a:solidFill>
                  <a:schemeClr val="tx1"/>
                </a:solidFill>
                <a:effectLst/>
                <a:latin typeface="Arial" panose="020B0604020202020204" pitchFamily="34" charset="0"/>
              </a:rPr>
              <a:t> a </a:t>
            </a:r>
            <a:r>
              <a:rPr kumimoji="0" lang="el-GR" altLang="el-GR" sz="2000" b="0" i="0" u="none" strike="noStrike" cap="none" normalizeH="0" baseline="0" dirty="0" err="1">
                <a:ln>
                  <a:noFill/>
                </a:ln>
                <a:solidFill>
                  <a:schemeClr val="tx1"/>
                </a:solidFill>
                <a:effectLst/>
                <a:latin typeface="Arial" panose="020B0604020202020204" pitchFamily="34" charset="0"/>
              </a:rPr>
              <a:t>modern</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facility</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handling</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cargo</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passenger</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ferries</a:t>
            </a:r>
            <a:r>
              <a:rPr kumimoji="0" lang="el-GR" altLang="el-GR" sz="2000" b="0" i="0" u="none" strike="noStrike" cap="none" normalizeH="0" baseline="0" dirty="0">
                <a:ln>
                  <a:noFill/>
                </a:ln>
                <a:solidFill>
                  <a:schemeClr val="tx1"/>
                </a:solidFill>
                <a:effectLst/>
                <a:latin typeface="Arial" panose="020B0604020202020204" pitchFamily="34" charset="0"/>
              </a:rPr>
              <a:t>, and </a:t>
            </a:r>
            <a:r>
              <a:rPr kumimoji="0" lang="el-GR" altLang="el-GR" sz="2000" b="0" i="0" u="none" strike="noStrike" cap="none" normalizeH="0" baseline="0" dirty="0" err="1">
                <a:ln>
                  <a:noFill/>
                </a:ln>
                <a:solidFill>
                  <a:schemeClr val="tx1"/>
                </a:solidFill>
                <a:effectLst/>
                <a:latin typeface="Arial" panose="020B0604020202020204" pitchFamily="34" charset="0"/>
              </a:rPr>
              <a:t>cruise</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ships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contributing</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significantly</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to</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Thessaloniki’s</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economy</a:t>
            </a:r>
            <a:r>
              <a:rPr kumimoji="0" lang="el-GR" altLang="el-GR" sz="2000" b="0" i="0" u="none" strike="noStrike" cap="none" normalizeH="0" baseline="0" dirty="0">
                <a:ln>
                  <a:noFill/>
                </a:ln>
                <a:solidFill>
                  <a:schemeClr val="tx1"/>
                </a:solidFill>
                <a:effectLst/>
                <a:latin typeface="Arial" panose="020B0604020202020204" pitchFamily="34" charset="0"/>
              </a:rPr>
              <a:t> and </a:t>
            </a:r>
            <a:r>
              <a:rPr kumimoji="0" lang="el-GR" altLang="el-GR" sz="2000" b="0" i="0" u="none" strike="noStrike" cap="none" normalizeH="0" baseline="0" dirty="0" err="1">
                <a:ln>
                  <a:noFill/>
                </a:ln>
                <a:solidFill>
                  <a:schemeClr val="tx1"/>
                </a:solidFill>
                <a:effectLst/>
                <a:latin typeface="Arial" panose="020B0604020202020204" pitchFamily="34" charset="0"/>
              </a:rPr>
              <a:t>international</a:t>
            </a:r>
            <a:r>
              <a:rPr kumimoji="0" lang="el-GR" altLang="el-GR" sz="2000" b="0" i="0" u="none" strike="noStrike" cap="none" normalizeH="0" baseline="0" dirty="0">
                <a:ln>
                  <a:noFill/>
                </a:ln>
                <a:solidFill>
                  <a:schemeClr val="tx1"/>
                </a:solidFill>
                <a:effectLst/>
                <a:latin typeface="Arial" panose="020B0604020202020204" pitchFamily="34" charset="0"/>
              </a:rPr>
              <a:t> </a:t>
            </a:r>
            <a:r>
              <a:rPr kumimoji="0" lang="el-GR" altLang="el-GR" sz="2000" b="0" i="0" u="none" strike="noStrike" cap="none" normalizeH="0" baseline="0" dirty="0" err="1">
                <a:ln>
                  <a:noFill/>
                </a:ln>
                <a:solidFill>
                  <a:schemeClr val="tx1"/>
                </a:solidFill>
                <a:effectLst/>
                <a:latin typeface="Arial" panose="020B0604020202020204" pitchFamily="34" charset="0"/>
              </a:rPr>
              <a:t>trade</a:t>
            </a:r>
            <a:r>
              <a:rPr kumimoji="0" lang="el-GR" altLang="el-GR" sz="2000" b="0" i="0" u="none" strike="noStrike" cap="none" normalizeH="0" baseline="0" dirty="0">
                <a:ln>
                  <a:noFill/>
                </a:ln>
                <a:solidFill>
                  <a:schemeClr val="tx1"/>
                </a:solidFill>
                <a:effectLst/>
                <a:latin typeface="Arial" panose="020B0604020202020204" pitchFamily="34" charset="0"/>
              </a:rPr>
              <a:t>. </a:t>
            </a:r>
            <a:endParaRPr lang="el-GR" sz="2000" cap="none"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504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713D8B-E0B3-896C-7A38-8D411D073B76}"/>
              </a:ext>
            </a:extLst>
          </p:cNvPr>
          <p:cNvSpPr>
            <a:spLocks noGrp="1"/>
          </p:cNvSpPr>
          <p:nvPr>
            <p:ph type="title"/>
          </p:nvPr>
        </p:nvSpPr>
        <p:spPr>
          <a:xfrm>
            <a:off x="648930" y="629266"/>
            <a:ext cx="9252154" cy="1223983"/>
          </a:xfrm>
        </p:spPr>
        <p:txBody>
          <a:bodyPr>
            <a:normAutofit/>
          </a:bodyPr>
          <a:lstStyle/>
          <a:p>
            <a:r>
              <a:rPr lang="en-US" b="1" dirty="0"/>
              <a:t>Historical Background</a:t>
            </a:r>
            <a:endParaRPr lang="el-GR" b="1" dirty="0"/>
          </a:p>
        </p:txBody>
      </p:sp>
      <p:sp>
        <p:nvSpPr>
          <p:cNvPr id="3" name="Θέση περιεχομένου 2">
            <a:extLst>
              <a:ext uri="{FF2B5EF4-FFF2-40B4-BE49-F238E27FC236}">
                <a16:creationId xmlns:a16="http://schemas.microsoft.com/office/drawing/2014/main" id="{F7DB9551-1928-5F47-A119-373FD6FD1845}"/>
              </a:ext>
            </a:extLst>
          </p:cNvPr>
          <p:cNvSpPr>
            <a:spLocks noGrp="1"/>
          </p:cNvSpPr>
          <p:nvPr>
            <p:ph idx="1"/>
          </p:nvPr>
        </p:nvSpPr>
        <p:spPr>
          <a:xfrm>
            <a:off x="766916" y="2487561"/>
            <a:ext cx="4768645" cy="3873910"/>
          </a:xfrm>
        </p:spPr>
        <p:txBody>
          <a:bodyPr>
            <a:normAutofit/>
          </a:bodyPr>
          <a:lstStyle/>
          <a:p>
            <a:pPr algn="just">
              <a:lnSpc>
                <a:spcPct val="90000"/>
              </a:lnSpc>
            </a:pPr>
            <a:r>
              <a:rPr lang="en-US" sz="1900" dirty="0"/>
              <a:t>The port of Thessaloniki has been a vital hub of trade and culture for centuries. Established in ancient times, it flourished under the Roman and Byzantine Empires, serving as a key gateway between East and West. During the Ottoman period, it became one of the most important ports in the Balkans, facilitating commerce and migration. In the 20th century, the port played a crucial role in Greece’s economic development</a:t>
            </a:r>
            <a:r>
              <a:rPr lang="el-GR" sz="1900" dirty="0"/>
              <a:t>.</a:t>
            </a:r>
          </a:p>
        </p:txBody>
      </p:sp>
      <p:pic>
        <p:nvPicPr>
          <p:cNvPr id="2050" name="Picture 2" descr="Η Αποθήκη Γ' στο Λιμάνι της Θεσσαλονίκης θα πλημμυρίσει από κρασί">
            <a:extLst>
              <a:ext uri="{FF2B5EF4-FFF2-40B4-BE49-F238E27FC236}">
                <a16:creationId xmlns:a16="http://schemas.microsoft.com/office/drawing/2014/main" id="{14BAD96B-D1BA-D596-DDB5-60BE5AC1C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37" r="6304"/>
          <a:stretch/>
        </p:blipFill>
        <p:spPr bwMode="auto">
          <a:xfrm>
            <a:off x="6091916" y="2052213"/>
            <a:ext cx="5451627" cy="419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8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074" name="Picture 2" descr="ΛΙΜΑΝΙ - θεσσαλονικη, η πολη των πολεων">
            <a:extLst>
              <a:ext uri="{FF2B5EF4-FFF2-40B4-BE49-F238E27FC236}">
                <a16:creationId xmlns:a16="http://schemas.microsoft.com/office/drawing/2014/main" id="{15795AE1-438E-F4A8-6811-57BB13559798}"/>
              </a:ext>
            </a:extLst>
          </p:cNvPr>
          <p:cNvPicPr>
            <a:picLocks noChangeAspect="1" noChangeArrowheads="1"/>
          </p:cNvPicPr>
          <p:nvPr/>
        </p:nvPicPr>
        <p:blipFill>
          <a:blip r:embed="rId3">
            <a:duotone>
              <a:prstClr val="black"/>
              <a:schemeClr val="accent5">
                <a:tint val="45000"/>
                <a:satMod val="400000"/>
              </a:schemeClr>
            </a:duotone>
            <a:alphaModFix amt="15000"/>
            <a:extLst>
              <a:ext uri="{28A0092B-C50C-407E-A947-70E740481C1C}">
                <a14:useLocalDpi xmlns:a14="http://schemas.microsoft.com/office/drawing/2010/main" val="0"/>
              </a:ext>
            </a:extLst>
          </a:blip>
          <a:srcRect l="4000"/>
          <a:stretch/>
        </p:blipFill>
        <p:spPr bwMode="auto">
          <a:xfrm>
            <a:off x="20" y="274246"/>
            <a:ext cx="12191980" cy="658375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B0F219B9-BD92-2A5F-7416-9D63ECCCE25C}"/>
              </a:ext>
            </a:extLst>
          </p:cNvPr>
          <p:cNvSpPr>
            <a:spLocks noGrp="1"/>
          </p:cNvSpPr>
          <p:nvPr>
            <p:ph type="title"/>
          </p:nvPr>
        </p:nvSpPr>
        <p:spPr>
          <a:xfrm>
            <a:off x="646111" y="452718"/>
            <a:ext cx="9404723" cy="1400530"/>
          </a:xfrm>
        </p:spPr>
        <p:txBody>
          <a:bodyPr>
            <a:normAutofit/>
          </a:bodyPr>
          <a:lstStyle/>
          <a:p>
            <a:r>
              <a:rPr lang="en-US" b="1"/>
              <a:t>The importance of the port in the Economy</a:t>
            </a:r>
            <a:endParaRPr lang="el-GR" b="1"/>
          </a:p>
        </p:txBody>
      </p:sp>
      <p:sp>
        <p:nvSpPr>
          <p:cNvPr id="3079" name="Rectangle 3078">
            <a:extLst>
              <a:ext uri="{FF2B5EF4-FFF2-40B4-BE49-F238E27FC236}">
                <a16:creationId xmlns:a16="http://schemas.microsoft.com/office/drawing/2014/main" id="{C696EBFA-4394-4B46-9875-039A1F1D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E06B7875-4A11-C479-D0B1-AF2A988A1D0B}"/>
              </a:ext>
            </a:extLst>
          </p:cNvPr>
          <p:cNvSpPr>
            <a:spLocks noGrp="1"/>
          </p:cNvSpPr>
          <p:nvPr>
            <p:ph idx="1"/>
          </p:nvPr>
        </p:nvSpPr>
        <p:spPr>
          <a:xfrm>
            <a:off x="1103312" y="2220686"/>
            <a:ext cx="8946541" cy="4027713"/>
          </a:xfrm>
        </p:spPr>
        <p:txBody>
          <a:bodyPr anchor="ctr">
            <a:normAutofit/>
          </a:bodyPr>
          <a:lstStyle/>
          <a:p>
            <a:r>
              <a:rPr lang="en-US" dirty="0"/>
              <a:t>The port of Thessaloniki plays an important role in the economy of Greece and the wider Balkan region. As one of the largest and busiest ports in the country, it serves as a major gateway for trade, handling a significant volume of imports and exports. It supports various industries, including shipping, logistics, and manufacturing, while also creating thousands of jobs.</a:t>
            </a:r>
          </a:p>
          <a:p>
            <a:pPr marL="0" indent="0">
              <a:buNone/>
            </a:pPr>
            <a:endParaRPr lang="el-GR" dirty="0"/>
          </a:p>
          <a:p>
            <a:r>
              <a:rPr lang="en-US" dirty="0"/>
              <a:t>The port of Thessaloniki is strategically located in northern Greece, on the Aegean Sea, making it a key gateway between Europe, the Balkans, and the Eastern Mediterranean.</a:t>
            </a:r>
            <a:endParaRPr lang="el-GR" dirty="0"/>
          </a:p>
        </p:txBody>
      </p:sp>
    </p:spTree>
    <p:extLst>
      <p:ext uri="{BB962C8B-B14F-4D97-AF65-F5344CB8AC3E}">
        <p14:creationId xmlns:p14="http://schemas.microsoft.com/office/powerpoint/2010/main" val="30086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B027F0-3701-780C-690A-8BFA7D6AA481}"/>
              </a:ext>
            </a:extLst>
          </p:cNvPr>
          <p:cNvSpPr>
            <a:spLocks noGrp="1"/>
          </p:cNvSpPr>
          <p:nvPr>
            <p:ph type="title"/>
          </p:nvPr>
        </p:nvSpPr>
        <p:spPr>
          <a:xfrm>
            <a:off x="648930" y="629266"/>
            <a:ext cx="9252154" cy="1223983"/>
          </a:xfrm>
        </p:spPr>
        <p:txBody>
          <a:bodyPr>
            <a:normAutofit/>
          </a:bodyPr>
          <a:lstStyle/>
          <a:p>
            <a:pPr>
              <a:lnSpc>
                <a:spcPct val="90000"/>
              </a:lnSpc>
            </a:pPr>
            <a:r>
              <a:rPr lang="en-US" sz="3900" b="1" dirty="0"/>
              <a:t>"Thessaloniki’s Port:</a:t>
            </a:r>
            <a:r>
              <a:rPr lang="el-GR" sz="3900" b="1" dirty="0"/>
              <a:t> </a:t>
            </a:r>
            <a:r>
              <a:rPr lang="en-US" sz="3900" b="1" dirty="0"/>
              <a:t>The center of tourism</a:t>
            </a:r>
            <a:endParaRPr lang="el-GR" sz="3900" b="1" dirty="0"/>
          </a:p>
        </p:txBody>
      </p:sp>
      <p:sp>
        <p:nvSpPr>
          <p:cNvPr id="3" name="Θέση περιεχομένου 2">
            <a:extLst>
              <a:ext uri="{FF2B5EF4-FFF2-40B4-BE49-F238E27FC236}">
                <a16:creationId xmlns:a16="http://schemas.microsoft.com/office/drawing/2014/main" id="{AED98973-36BB-DFA9-BE60-9E2B6D517804}"/>
              </a:ext>
            </a:extLst>
          </p:cNvPr>
          <p:cNvSpPr>
            <a:spLocks noGrp="1"/>
          </p:cNvSpPr>
          <p:nvPr>
            <p:ph idx="1"/>
          </p:nvPr>
        </p:nvSpPr>
        <p:spPr>
          <a:xfrm>
            <a:off x="1103311" y="2052214"/>
            <a:ext cx="5803129" cy="4196185"/>
          </a:xfrm>
        </p:spPr>
        <p:txBody>
          <a:bodyPr>
            <a:normAutofit/>
          </a:bodyPr>
          <a:lstStyle/>
          <a:p>
            <a:pPr algn="just">
              <a:lnSpc>
                <a:spcPct val="90000"/>
              </a:lnSpc>
            </a:pPr>
            <a:r>
              <a:rPr lang="en-US" dirty="0"/>
              <a:t>Its location near the historic city center makes it an ideal place for visitors exploring Thessaloniki’s cultural landmarks, vibrant markets, and lively waterfront. The port also connects Greece with popular island destinations</a:t>
            </a:r>
            <a:r>
              <a:rPr lang="el-GR" dirty="0"/>
              <a:t> </a:t>
            </a:r>
            <a:r>
              <a:rPr lang="en-US" dirty="0"/>
              <a:t>such us Limnos, Thasos and Lesvos and neighboring countries, boosting regional tourism. Investments in modernizing passenger terminals and expanding cruise facilities have strengthened its position as a major tourist hub, attracting travelers from around the world and contributing to the local economy.</a:t>
            </a:r>
            <a:endParaRPr lang="el-GR" dirty="0"/>
          </a:p>
        </p:txBody>
      </p:sp>
      <p:pic>
        <p:nvPicPr>
          <p:cNvPr id="4098" name="Picture 2" descr="Operations Commenced at the 2nd Passenger Terminal of the Port of ...">
            <a:extLst>
              <a:ext uri="{FF2B5EF4-FFF2-40B4-BE49-F238E27FC236}">
                <a16:creationId xmlns:a16="http://schemas.microsoft.com/office/drawing/2014/main" id="{BE51FF9A-0770-AB6A-CF00-CBF29C36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39" r="21051" b="2"/>
          <a:stretch/>
        </p:blipFill>
        <p:spPr bwMode="auto">
          <a:xfrm>
            <a:off x="7423355" y="1917361"/>
            <a:ext cx="4120188" cy="4331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856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311906-A2D1-70A5-1010-8DA529C036CA}"/>
              </a:ext>
            </a:extLst>
          </p:cNvPr>
          <p:cNvSpPr>
            <a:spLocks noGrp="1"/>
          </p:cNvSpPr>
          <p:nvPr>
            <p:ph type="title"/>
          </p:nvPr>
        </p:nvSpPr>
        <p:spPr>
          <a:xfrm>
            <a:off x="646111" y="609601"/>
            <a:ext cx="4793473" cy="1675975"/>
          </a:xfrm>
        </p:spPr>
        <p:txBody>
          <a:bodyPr>
            <a:normAutofit/>
          </a:bodyPr>
          <a:lstStyle/>
          <a:p>
            <a:r>
              <a:rPr lang="de-DE" b="1" dirty="0"/>
              <a:t>Museum </a:t>
            </a:r>
            <a:r>
              <a:rPr lang="de-DE" b="1" dirty="0" err="1"/>
              <a:t>of</a:t>
            </a:r>
            <a:r>
              <a:rPr lang="de-DE" b="1" dirty="0"/>
              <a:t> </a:t>
            </a:r>
            <a:r>
              <a:rPr lang="de-DE" b="1" dirty="0" err="1"/>
              <a:t>Photography</a:t>
            </a:r>
            <a:endParaRPr lang="el-GR" b="1" dirty="0"/>
          </a:p>
        </p:txBody>
      </p:sp>
      <p:pic>
        <p:nvPicPr>
          <p:cNvPr id="5124" name="Picture 4" descr="Τάκης Τλούπας, Μουσείο Φωτογραφίας, Θεσσαλονίκη - Kapon Editions">
            <a:extLst>
              <a:ext uri="{FF2B5EF4-FFF2-40B4-BE49-F238E27FC236}">
                <a16:creationId xmlns:a16="http://schemas.microsoft.com/office/drawing/2014/main" id="{7124C6AA-C2E0-54C4-6CF9-35F7B64B0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87" r="2" b="17271"/>
          <a:stretch/>
        </p:blipFill>
        <p:spPr bwMode="auto">
          <a:xfrm>
            <a:off x="6094412" y="609137"/>
            <a:ext cx="5449888" cy="2766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CF6A01C6-A042-42B0-99DC-981834787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5D81C850-CE89-67B4-0903-8D14511BE11C}"/>
              </a:ext>
            </a:extLst>
          </p:cNvPr>
          <p:cNvSpPr>
            <a:spLocks noGrp="1"/>
          </p:cNvSpPr>
          <p:nvPr>
            <p:ph idx="1"/>
          </p:nvPr>
        </p:nvSpPr>
        <p:spPr>
          <a:xfrm>
            <a:off x="646111" y="2595716"/>
            <a:ext cx="5086095" cy="3431459"/>
          </a:xfrm>
        </p:spPr>
        <p:txBody>
          <a:bodyPr>
            <a:noAutofit/>
          </a:bodyPr>
          <a:lstStyle/>
          <a:p>
            <a:pPr algn="just">
              <a:lnSpc>
                <a:spcPct val="90000"/>
              </a:lnSpc>
            </a:pPr>
            <a:r>
              <a:rPr lang="en-US" dirty="0"/>
              <a:t>The Thessaloniki Museum of Photography, located at the city’s port, is a major cultural attraction dedicated to the art of photography. Housed in a historic warehouse, the museum showcases a rich collection of Greek and international photography, spanning different periods and styles. It hosts temporary exhibitions, photography festivals, and educational programs, attracting both art enthusiasts and professionals.</a:t>
            </a:r>
            <a:endParaRPr lang="el-GR" dirty="0"/>
          </a:p>
        </p:txBody>
      </p:sp>
      <p:pic>
        <p:nvPicPr>
          <p:cNvPr id="5122" name="Picture 2" descr="Μουσείο Φωτογραφίας Θεσσαλονίκης - gnoristetinellada.gr">
            <a:extLst>
              <a:ext uri="{FF2B5EF4-FFF2-40B4-BE49-F238E27FC236}">
                <a16:creationId xmlns:a16="http://schemas.microsoft.com/office/drawing/2014/main" id="{5BD085B3-7F15-36F2-DA83-0573A0FA3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38" r="288" b="-1"/>
          <a:stretch/>
        </p:blipFill>
        <p:spPr bwMode="auto">
          <a:xfrm>
            <a:off x="6094412" y="3602688"/>
            <a:ext cx="5449888" cy="2766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489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6157" name="Picture 6156">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159" name="Picture 6158">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61" name="Oval 6160">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6163" name="Picture 6162">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65" name="Picture 6164">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6167" name="Rectangle 6166">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1115C1F-7706-8A29-A1A0-ACAA222765C2}"/>
              </a:ext>
            </a:extLst>
          </p:cNvPr>
          <p:cNvSpPr>
            <a:spLocks noGrp="1"/>
          </p:cNvSpPr>
          <p:nvPr>
            <p:ph type="title"/>
          </p:nvPr>
        </p:nvSpPr>
        <p:spPr>
          <a:xfrm>
            <a:off x="612949" y="2532184"/>
            <a:ext cx="3677698" cy="2725615"/>
          </a:xfrm>
        </p:spPr>
        <p:txBody>
          <a:bodyPr vert="horz" lIns="91440" tIns="45720" rIns="91440" bIns="45720" rtlCol="0" anchor="b">
            <a:normAutofit/>
          </a:bodyPr>
          <a:lstStyle/>
          <a:p>
            <a:pPr>
              <a:lnSpc>
                <a:spcPct val="90000"/>
              </a:lnSpc>
            </a:pPr>
            <a:r>
              <a:rPr lang="en-US" sz="4800" b="1" dirty="0"/>
              <a:t>Thank you for your attention</a:t>
            </a:r>
          </a:p>
        </p:txBody>
      </p:sp>
      <p:pic>
        <p:nvPicPr>
          <p:cNvPr id="6152" name="Picture 8" descr="Θεσσαλονίκη: Στα χρώματα του Πάσχα οι Ομπρέλες του Ζογγολόπουλου -Κάθε ...">
            <a:extLst>
              <a:ext uri="{FF2B5EF4-FFF2-40B4-BE49-F238E27FC236}">
                <a16:creationId xmlns:a16="http://schemas.microsoft.com/office/drawing/2014/main" id="{2A878931-D53D-41DC-2C6B-78CC93D193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146" r="11755"/>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6169" name="Rectangle 6168">
            <a:extLst>
              <a:ext uri="{FF2B5EF4-FFF2-40B4-BE49-F238E27FC236}">
                <a16:creationId xmlns:a16="http://schemas.microsoft.com/office/drawing/2014/main" id="{C91B2AEB-9C03-4291-82DB-27D351F31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653358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116</TotalTime>
  <Words>459</Words>
  <Application>Microsoft Office PowerPoint</Application>
  <PresentationFormat>Widescreen</PresentationFormat>
  <Paragraphs>14</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Century Gothic</vt:lpstr>
      <vt:lpstr>Wingdings 3</vt:lpstr>
      <vt:lpstr>Ιόν</vt:lpstr>
      <vt:lpstr>The port of Thessaloniki</vt:lpstr>
      <vt:lpstr>Presentazione standard di PowerPoint</vt:lpstr>
      <vt:lpstr>Historical Background</vt:lpstr>
      <vt:lpstr>The importance of the port in the Economy</vt:lpstr>
      <vt:lpstr>"Thessaloniki’s Port: The center of tourism</vt:lpstr>
      <vt:lpstr>Museum of Photography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port of Thessaloniki</dc:title>
  <dc:creator>mkalafatis@gmail.com</dc:creator>
  <cp:lastModifiedBy>TECNO</cp:lastModifiedBy>
  <cp:revision>9</cp:revision>
  <dcterms:created xsi:type="dcterms:W3CDTF">2025-02-16T19:14:41Z</dcterms:created>
  <dcterms:modified xsi:type="dcterms:W3CDTF">2025-05-27T06:44:56Z</dcterms:modified>
</cp:coreProperties>
</file>