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20"/>
  </p:notesMasterIdLst>
  <p:handoutMasterIdLst>
    <p:handoutMasterId r:id="rId21"/>
  </p:handoutMasterIdLst>
  <p:sldIdLst>
    <p:sldId id="256" r:id="rId2"/>
    <p:sldId id="257" r:id="rId3"/>
    <p:sldId id="266" r:id="rId4"/>
    <p:sldId id="272" r:id="rId5"/>
    <p:sldId id="273" r:id="rId6"/>
    <p:sldId id="274" r:id="rId7"/>
    <p:sldId id="258" r:id="rId8"/>
    <p:sldId id="267" r:id="rId9"/>
    <p:sldId id="268" r:id="rId10"/>
    <p:sldId id="269" r:id="rId11"/>
    <p:sldId id="260" r:id="rId12"/>
    <p:sldId id="259" r:id="rId13"/>
    <p:sldId id="262" r:id="rId14"/>
    <p:sldId id="263" r:id="rId15"/>
    <p:sldId id="264" r:id="rId16"/>
    <p:sldId id="270" r:id="rId17"/>
    <p:sldId id="271" r:id="rId18"/>
    <p:sldId id="265" r:id="rId19"/>
  </p:sldIdLst>
  <p:sldSz cx="12192000" cy="6858000"/>
  <p:notesSz cx="6784975" cy="99187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41" autoAdjust="0"/>
  </p:normalViewPr>
  <p:slideViewPr>
    <p:cSldViewPr snapToGrid="0">
      <p:cViewPr>
        <p:scale>
          <a:sx n="77" d="100"/>
          <a:sy n="77" d="100"/>
        </p:scale>
        <p:origin x="498" y="-90"/>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07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784C9-C352-4A3A-AB4F-E73B7EFE7116}" type="doc">
      <dgm:prSet loTypeId="urn:microsoft.com/office/officeart/2005/8/layout/rings+Icon" loCatId="relationship" qsTypeId="urn:microsoft.com/office/officeart/2005/8/quickstyle/simple4" qsCatId="simple" csTypeId="urn:microsoft.com/office/officeart/2005/8/colors/accent2_2" csCatId="accent2" phldr="1"/>
      <dgm:spPr/>
      <dgm:t>
        <a:bodyPr/>
        <a:lstStyle/>
        <a:p>
          <a:endParaRPr lang="el-GR"/>
        </a:p>
      </dgm:t>
    </dgm:pt>
    <dgm:pt modelId="{6EDA52E5-A2A7-435F-9246-0D388ED0D00A}" type="pres">
      <dgm:prSet presAssocID="{466784C9-C352-4A3A-AB4F-E73B7EFE7116}" presName="Name0" presStyleCnt="0">
        <dgm:presLayoutVars>
          <dgm:chMax val="7"/>
          <dgm:dir/>
          <dgm:resizeHandles val="exact"/>
        </dgm:presLayoutVars>
      </dgm:prSet>
      <dgm:spPr/>
      <dgm:t>
        <a:bodyPr/>
        <a:lstStyle/>
        <a:p>
          <a:endParaRPr lang="it-IT"/>
        </a:p>
      </dgm:t>
    </dgm:pt>
  </dgm:ptLst>
  <dgm:cxnLst>
    <dgm:cxn modelId="{29AA74D2-84E1-48EC-8E00-BBF044D53BCE}" type="presOf" srcId="{466784C9-C352-4A3A-AB4F-E73B7EFE7116}" destId="{6EDA52E5-A2A7-435F-9246-0D388ED0D00A}"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0156" cy="49765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sz="quarter" idx="1"/>
          </p:nvPr>
        </p:nvSpPr>
        <p:spPr>
          <a:xfrm>
            <a:off x="3843249" y="0"/>
            <a:ext cx="2940156" cy="497658"/>
          </a:xfrm>
          <a:prstGeom prst="rect">
            <a:avLst/>
          </a:prstGeom>
        </p:spPr>
        <p:txBody>
          <a:bodyPr vert="horz" lIns="91440" tIns="45720" rIns="91440" bIns="45720" rtlCol="0"/>
          <a:lstStyle>
            <a:lvl1pPr algn="r">
              <a:defRPr sz="1200"/>
            </a:lvl1pPr>
          </a:lstStyle>
          <a:p>
            <a:pPr rtl="0"/>
            <a:fld id="{509573C4-BB69-4600-A6DD-C636A3640E10}" type="datetime1">
              <a:rPr lang="el-GR" smtClean="0"/>
              <a:t>27/5/2025</a:t>
            </a:fld>
            <a:endParaRPr lang="el-GR" dirty="0"/>
          </a:p>
        </p:txBody>
      </p:sp>
      <p:sp>
        <p:nvSpPr>
          <p:cNvPr id="4" name="Θέση υποσέλιδου 3"/>
          <p:cNvSpPr>
            <a:spLocks noGrp="1"/>
          </p:cNvSpPr>
          <p:nvPr>
            <p:ph type="ftr" sz="quarter" idx="2"/>
          </p:nvPr>
        </p:nvSpPr>
        <p:spPr>
          <a:xfrm>
            <a:off x="0" y="9421044"/>
            <a:ext cx="2940156" cy="497656"/>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p:cNvSpPr>
            <a:spLocks noGrp="1"/>
          </p:cNvSpPr>
          <p:nvPr>
            <p:ph type="sldNum" sz="quarter" idx="3"/>
          </p:nvPr>
        </p:nvSpPr>
        <p:spPr>
          <a:xfrm>
            <a:off x="3843249" y="9421044"/>
            <a:ext cx="2940156" cy="497656"/>
          </a:xfrm>
          <a:prstGeom prst="rect">
            <a:avLst/>
          </a:prstGeom>
        </p:spPr>
        <p:txBody>
          <a:bodyPr vert="horz" lIns="91440" tIns="45720" rIns="91440" bIns="45720" rtlCol="0" anchor="b"/>
          <a:lstStyle>
            <a:lvl1pPr algn="r">
              <a:defRPr sz="1200"/>
            </a:lvl1pPr>
          </a:lstStyle>
          <a:p>
            <a:pPr rtl="0"/>
            <a:fld id="{402BA2C8-71FC-43D0-BD87-0547616971FA}" type="slidenum">
              <a:rPr lang="el-GR"/>
              <a:t>‹N›</a:t>
            </a:fld>
            <a:endParaRPr lang="el-GR" dirty="0"/>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0156" cy="49765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idx="1"/>
          </p:nvPr>
        </p:nvSpPr>
        <p:spPr>
          <a:xfrm>
            <a:off x="3843249" y="0"/>
            <a:ext cx="2940156" cy="497658"/>
          </a:xfrm>
          <a:prstGeom prst="rect">
            <a:avLst/>
          </a:prstGeom>
        </p:spPr>
        <p:txBody>
          <a:bodyPr vert="horz" lIns="91440" tIns="45720" rIns="91440" bIns="45720" rtlCol="0"/>
          <a:lstStyle>
            <a:lvl1pPr algn="r">
              <a:defRPr sz="1200"/>
            </a:lvl1pPr>
          </a:lstStyle>
          <a:p>
            <a:pPr rtl="0"/>
            <a:fld id="{9797C896-311C-4258-88FA-23514E95863A}" type="datetime1">
              <a:rPr lang="el-GR" smtClean="0"/>
              <a:t>27/5/2025</a:t>
            </a:fld>
            <a:endParaRPr lang="el-GR" dirty="0"/>
          </a:p>
        </p:txBody>
      </p:sp>
      <p:sp>
        <p:nvSpPr>
          <p:cNvPr id="4" name="Θέση εικόνας διαφάνειας 3"/>
          <p:cNvSpPr>
            <a:spLocks noGrp="1" noRot="1" noChangeAspect="1"/>
          </p:cNvSpPr>
          <p:nvPr>
            <p:ph type="sldImg" idx="2"/>
          </p:nvPr>
        </p:nvSpPr>
        <p:spPr>
          <a:xfrm>
            <a:off x="417513" y="1239838"/>
            <a:ext cx="5949950" cy="3348037"/>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Θέση σημειώσεων 4"/>
          <p:cNvSpPr>
            <a:spLocks noGrp="1"/>
          </p:cNvSpPr>
          <p:nvPr>
            <p:ph type="body" sz="quarter" idx="3"/>
          </p:nvPr>
        </p:nvSpPr>
        <p:spPr>
          <a:xfrm>
            <a:off x="678498" y="4773375"/>
            <a:ext cx="5427980" cy="3347561"/>
          </a:xfrm>
          <a:prstGeom prst="rect">
            <a:avLst/>
          </a:prstGeom>
        </p:spPr>
        <p:txBody>
          <a:bodyPr vert="horz" lIns="91440" tIns="45720" rIns="91440" bIns="45720" rtlCol="0"/>
          <a:lstStyle/>
          <a:p>
            <a:pPr lvl="0" rtl="0"/>
            <a:r>
              <a:rPr lang="el-GR" dirty="0"/>
              <a:t>Στυλ υποδείγματος κειμένου</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Θέση υποσέλιδου 5"/>
          <p:cNvSpPr>
            <a:spLocks noGrp="1"/>
          </p:cNvSpPr>
          <p:nvPr>
            <p:ph type="ftr" sz="quarter" idx="4"/>
          </p:nvPr>
        </p:nvSpPr>
        <p:spPr>
          <a:xfrm>
            <a:off x="0" y="9421044"/>
            <a:ext cx="2940156" cy="497656"/>
          </a:xfrm>
          <a:prstGeom prst="rect">
            <a:avLst/>
          </a:prstGeom>
        </p:spPr>
        <p:txBody>
          <a:bodyPr vert="horz" lIns="91440" tIns="45720" rIns="91440" bIns="45720" rtlCol="0" anchor="b"/>
          <a:lstStyle>
            <a:lvl1pPr algn="l">
              <a:defRPr sz="1200"/>
            </a:lvl1pPr>
          </a:lstStyle>
          <a:p>
            <a:pPr rtl="0"/>
            <a:endParaRPr lang="el-GR" dirty="0"/>
          </a:p>
        </p:txBody>
      </p:sp>
      <p:sp>
        <p:nvSpPr>
          <p:cNvPr id="7" name="Θέση αριθμού διαφάνειας 6"/>
          <p:cNvSpPr>
            <a:spLocks noGrp="1"/>
          </p:cNvSpPr>
          <p:nvPr>
            <p:ph type="sldNum" sz="quarter" idx="5"/>
          </p:nvPr>
        </p:nvSpPr>
        <p:spPr>
          <a:xfrm>
            <a:off x="3843249" y="9421044"/>
            <a:ext cx="2940156" cy="497656"/>
          </a:xfrm>
          <a:prstGeom prst="rect">
            <a:avLst/>
          </a:prstGeom>
        </p:spPr>
        <p:txBody>
          <a:bodyPr vert="horz" lIns="91440" tIns="45720" rIns="91440" bIns="45720" rtlCol="0" anchor="b"/>
          <a:lstStyle>
            <a:lvl1pPr algn="r">
              <a:defRPr sz="1200"/>
            </a:lvl1pPr>
          </a:lstStyle>
          <a:p>
            <a:pPr rtl="0"/>
            <a:fld id="{C6539446-6953-447E-A4E3-E7CFBF870046}" type="slidenum">
              <a:rPr lang="el-GR"/>
              <a:t>‹N›</a:t>
            </a:fld>
            <a:endParaRPr lang="el-GR" dirty="0"/>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1</a:t>
            </a:fld>
            <a:endParaRPr lang="el-GR" dirty="0"/>
          </a:p>
        </p:txBody>
      </p:sp>
    </p:spTree>
    <p:extLst>
      <p:ext uri="{BB962C8B-B14F-4D97-AF65-F5344CB8AC3E}">
        <p14:creationId xmlns:p14="http://schemas.microsoft.com/office/powerpoint/2010/main" val="4287053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18</a:t>
            </a:fld>
            <a:endParaRPr lang="el-GR" dirty="0"/>
          </a:p>
        </p:txBody>
      </p:sp>
    </p:spTree>
    <p:extLst>
      <p:ext uri="{BB962C8B-B14F-4D97-AF65-F5344CB8AC3E}">
        <p14:creationId xmlns:p14="http://schemas.microsoft.com/office/powerpoint/2010/main" val="3400003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2</a:t>
            </a:fld>
            <a:endParaRPr lang="el-GR" dirty="0"/>
          </a:p>
        </p:txBody>
      </p:sp>
    </p:spTree>
    <p:extLst>
      <p:ext uri="{BB962C8B-B14F-4D97-AF65-F5344CB8AC3E}">
        <p14:creationId xmlns:p14="http://schemas.microsoft.com/office/powerpoint/2010/main" val="635257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3</a:t>
            </a:fld>
            <a:endParaRPr lang="el-GR" dirty="0"/>
          </a:p>
        </p:txBody>
      </p:sp>
    </p:spTree>
    <p:extLst>
      <p:ext uri="{BB962C8B-B14F-4D97-AF65-F5344CB8AC3E}">
        <p14:creationId xmlns:p14="http://schemas.microsoft.com/office/powerpoint/2010/main" val="83568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7</a:t>
            </a:fld>
            <a:endParaRPr lang="el-GR" dirty="0"/>
          </a:p>
        </p:txBody>
      </p:sp>
    </p:spTree>
    <p:extLst>
      <p:ext uri="{BB962C8B-B14F-4D97-AF65-F5344CB8AC3E}">
        <p14:creationId xmlns:p14="http://schemas.microsoft.com/office/powerpoint/2010/main" val="1854490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11</a:t>
            </a:fld>
            <a:endParaRPr lang="el-GR" dirty="0"/>
          </a:p>
        </p:txBody>
      </p:sp>
    </p:spTree>
    <p:extLst>
      <p:ext uri="{BB962C8B-B14F-4D97-AF65-F5344CB8AC3E}">
        <p14:creationId xmlns:p14="http://schemas.microsoft.com/office/powerpoint/2010/main" val="520130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12</a:t>
            </a:fld>
            <a:endParaRPr lang="el-GR" dirty="0"/>
          </a:p>
        </p:txBody>
      </p:sp>
    </p:spTree>
    <p:extLst>
      <p:ext uri="{BB962C8B-B14F-4D97-AF65-F5344CB8AC3E}">
        <p14:creationId xmlns:p14="http://schemas.microsoft.com/office/powerpoint/2010/main" val="4282043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13</a:t>
            </a:fld>
            <a:endParaRPr lang="el-GR" dirty="0"/>
          </a:p>
        </p:txBody>
      </p:sp>
    </p:spTree>
    <p:extLst>
      <p:ext uri="{BB962C8B-B14F-4D97-AF65-F5344CB8AC3E}">
        <p14:creationId xmlns:p14="http://schemas.microsoft.com/office/powerpoint/2010/main" val="124276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14</a:t>
            </a:fld>
            <a:endParaRPr lang="el-GR" dirty="0"/>
          </a:p>
        </p:txBody>
      </p:sp>
    </p:spTree>
    <p:extLst>
      <p:ext uri="{BB962C8B-B14F-4D97-AF65-F5344CB8AC3E}">
        <p14:creationId xmlns:p14="http://schemas.microsoft.com/office/powerpoint/2010/main" val="1022182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C6539446-6953-447E-A4E3-E7CFBF870046}" type="slidenum">
              <a:rPr lang="el-GR" smtClean="0"/>
              <a:t>15</a:t>
            </a:fld>
            <a:endParaRPr lang="el-GR" dirty="0"/>
          </a:p>
        </p:txBody>
      </p:sp>
    </p:spTree>
    <p:extLst>
      <p:ext uri="{BB962C8B-B14F-4D97-AF65-F5344CB8AC3E}">
        <p14:creationId xmlns:p14="http://schemas.microsoft.com/office/powerpoint/2010/main" val="1552638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νερό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ουρανός"/>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pic>
        <p:nvPicPr>
          <p:cNvPr id="6" name="νερό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νερό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Ορθογώνιο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 name="Τίτλος 1"/>
          <p:cNvSpPr>
            <a:spLocks noGrp="1"/>
          </p:cNvSpPr>
          <p:nvPr>
            <p:ph type="ctrTitle"/>
          </p:nvPr>
        </p:nvSpPr>
        <p:spPr>
          <a:xfrm>
            <a:off x="1305872" y="1309047"/>
            <a:ext cx="9602789" cy="2667000"/>
          </a:xfrm>
        </p:spPr>
        <p:txBody>
          <a:bodyPr rtlCol="0" anchor="b">
            <a:noAutofit/>
          </a:bodyPr>
          <a:lstStyle>
            <a:lvl1pPr algn="ctr">
              <a:defRPr sz="6000"/>
            </a:lvl1pPr>
          </a:lstStyle>
          <a:p>
            <a:pPr rtl="0"/>
            <a:r>
              <a:rPr lang="el-GR"/>
              <a:t>Κάντε κλικ για να επεξεργαστείτε τον τίτλο υποδείγματος</a:t>
            </a:r>
            <a:endParaRPr lang="el-GR" dirty="0"/>
          </a:p>
        </p:txBody>
      </p:sp>
      <p:sp>
        <p:nvSpPr>
          <p:cNvPr id="3" name="Υπότιτλος 2"/>
          <p:cNvSpPr>
            <a:spLocks noGrp="1"/>
          </p:cNvSpPr>
          <p:nvPr>
            <p:ph type="subTitle" idx="1"/>
          </p:nvPr>
        </p:nvSpPr>
        <p:spPr>
          <a:xfrm>
            <a:off x="1305872" y="4038600"/>
            <a:ext cx="9601200" cy="990600"/>
          </a:xfrm>
        </p:spPr>
        <p:txBody>
          <a:bodyPr rtlCol="0">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l-GR"/>
              <a:t>Κάντε κλικ για να επεξεργαστείτε τον υπότιτλο του υποδείγματος</a:t>
            </a:r>
            <a:endParaRPr lang="el-GR" dirty="0"/>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
        <p:nvSpPr>
          <p:cNvPr id="3" name="Σύμβολο κράτησης θέσης κατακόρυφου κειμένου 2"/>
          <p:cNvSpPr>
            <a:spLocks noGrp="1"/>
          </p:cNvSpPr>
          <p:nvPr>
            <p:ph type="body" orient="vert" idx="1"/>
          </p:nvPr>
        </p:nvSpPr>
        <p:spPr/>
        <p:txBody>
          <a:bodyPr vert="eaVert"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Θέση υποσέλιδου 4"/>
          <p:cNvSpPr>
            <a:spLocks noGrp="1"/>
          </p:cNvSpPr>
          <p:nvPr>
            <p:ph type="ftr" sz="quarter" idx="11"/>
          </p:nvPr>
        </p:nvSpPr>
        <p:spPr/>
        <p:txBody>
          <a:bodyPr rtlCol="0"/>
          <a:lstStyle/>
          <a:p>
            <a:pPr rtl="0"/>
            <a:r>
              <a:rPr lang="el-GR" dirty="0"/>
              <a:t>Προσθήκη υποσέλιδου</a:t>
            </a:r>
          </a:p>
        </p:txBody>
      </p:sp>
      <p:sp>
        <p:nvSpPr>
          <p:cNvPr id="4" name="Θέση ημερομηνίας 3"/>
          <p:cNvSpPr>
            <a:spLocks noGrp="1"/>
          </p:cNvSpPr>
          <p:nvPr>
            <p:ph type="dt" sz="half" idx="10"/>
          </p:nvPr>
        </p:nvSpPr>
        <p:spPr/>
        <p:txBody>
          <a:bodyPr rtlCol="0"/>
          <a:lstStyle/>
          <a:p>
            <a:pPr rtl="0"/>
            <a:fld id="{F99C04DE-4630-4DE3-9252-F0DBD9A50861}" type="datetime1">
              <a:rPr lang="el-GR" smtClean="0"/>
              <a:t>27/5/2025</a:t>
            </a:fld>
            <a:endParaRPr lang="el-GR"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274638"/>
            <a:ext cx="2628900" cy="5440362"/>
          </a:xfrm>
        </p:spPr>
        <p:txBody>
          <a:bodyPr vert="eaVert" rtlCol="0"/>
          <a:lstStyle/>
          <a:p>
            <a:pPr rtl="0"/>
            <a:r>
              <a:rPr lang="el-GR"/>
              <a:t>Κάντε κλικ για να επεξεργαστείτε τον τίτλο υποδείγματος</a:t>
            </a:r>
            <a:endParaRPr lang="el-GR" dirty="0"/>
          </a:p>
        </p:txBody>
      </p:sp>
      <p:sp>
        <p:nvSpPr>
          <p:cNvPr id="3" name="Σύμβολο κράτησης θέσης κατακόρυφου κειμένου 2"/>
          <p:cNvSpPr>
            <a:spLocks noGrp="1"/>
          </p:cNvSpPr>
          <p:nvPr>
            <p:ph type="body" orient="vert" idx="1"/>
          </p:nvPr>
        </p:nvSpPr>
        <p:spPr>
          <a:xfrm>
            <a:off x="838200" y="274638"/>
            <a:ext cx="7734300" cy="5440362"/>
          </a:xfrm>
        </p:spPr>
        <p:txBody>
          <a:bodyPr vert="eaVert"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Θέση υποσέλιδου 4"/>
          <p:cNvSpPr>
            <a:spLocks noGrp="1"/>
          </p:cNvSpPr>
          <p:nvPr>
            <p:ph type="ftr" sz="quarter" idx="11"/>
          </p:nvPr>
        </p:nvSpPr>
        <p:spPr/>
        <p:txBody>
          <a:bodyPr rtlCol="0"/>
          <a:lstStyle/>
          <a:p>
            <a:pPr rtl="0"/>
            <a:r>
              <a:rPr lang="el-GR" dirty="0"/>
              <a:t>Προσθήκη υποσέλιδου</a:t>
            </a:r>
          </a:p>
        </p:txBody>
      </p:sp>
      <p:sp>
        <p:nvSpPr>
          <p:cNvPr id="4" name="Θέση ημερομηνίας 3"/>
          <p:cNvSpPr>
            <a:spLocks noGrp="1"/>
          </p:cNvSpPr>
          <p:nvPr>
            <p:ph type="dt" sz="half" idx="10"/>
          </p:nvPr>
        </p:nvSpPr>
        <p:spPr/>
        <p:txBody>
          <a:bodyPr rtlCol="0"/>
          <a:lstStyle/>
          <a:p>
            <a:pPr rtl="0"/>
            <a:fld id="{08C77A42-3F86-40C3-B31C-E12D727A7076}" type="datetime1">
              <a:rPr lang="el-GR" smtClean="0"/>
              <a:t>27/5/2025</a:t>
            </a:fld>
            <a:endParaRPr lang="el-GR"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
        <p:nvSpPr>
          <p:cNvPr id="3" name="Θέση περιεχομένου 2"/>
          <p:cNvSpPr>
            <a:spLocks noGrp="1"/>
          </p:cNvSpPr>
          <p:nvPr>
            <p:ph idx="1"/>
          </p:nvPr>
        </p:nvSpPr>
        <p:spPr/>
        <p:txBody>
          <a:bodyPr rtlCol="0"/>
          <a:lstStyle>
            <a:lvl5pPr>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Θέση υποσέλιδου 4"/>
          <p:cNvSpPr>
            <a:spLocks noGrp="1"/>
          </p:cNvSpPr>
          <p:nvPr>
            <p:ph type="ftr" sz="quarter" idx="11"/>
          </p:nvPr>
        </p:nvSpPr>
        <p:spPr/>
        <p:txBody>
          <a:bodyPr rtlCol="0"/>
          <a:lstStyle/>
          <a:p>
            <a:pPr rtl="0"/>
            <a:r>
              <a:rPr lang="el-GR" dirty="0"/>
              <a:t>Προσθήκη υποσέλιδου</a:t>
            </a:r>
          </a:p>
        </p:txBody>
      </p:sp>
      <p:sp>
        <p:nvSpPr>
          <p:cNvPr id="4" name="Θέση ημερομηνίας 3"/>
          <p:cNvSpPr>
            <a:spLocks noGrp="1"/>
          </p:cNvSpPr>
          <p:nvPr>
            <p:ph type="dt" sz="half" idx="10"/>
          </p:nvPr>
        </p:nvSpPr>
        <p:spPr/>
        <p:txBody>
          <a:bodyPr rtlCol="0"/>
          <a:lstStyle/>
          <a:p>
            <a:pPr rtl="0"/>
            <a:fld id="{4EA8310C-6438-4764-92A6-EB6D6A7BBA2A}" type="datetime1">
              <a:rPr lang="el-GR" smtClean="0"/>
              <a:t>27/5/2025</a:t>
            </a:fld>
            <a:endParaRPr lang="el-GR"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ουρανός"/>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rtl="0"/>
            <a:endParaRPr lang="el-GR" dirty="0"/>
          </a:p>
        </p:txBody>
      </p:sp>
      <p:sp>
        <p:nvSpPr>
          <p:cNvPr id="2" name="Τίτλος 1"/>
          <p:cNvSpPr>
            <a:spLocks noGrp="1"/>
          </p:cNvSpPr>
          <p:nvPr>
            <p:ph type="title"/>
          </p:nvPr>
        </p:nvSpPr>
        <p:spPr>
          <a:xfrm>
            <a:off x="1293813" y="1309047"/>
            <a:ext cx="9601252" cy="2667000"/>
          </a:xfrm>
        </p:spPr>
        <p:txBody>
          <a:bodyPr rtlCol="0" anchor="b">
            <a:normAutofit/>
          </a:bodyPr>
          <a:lstStyle>
            <a:lvl1pPr algn="ctr">
              <a:defRPr sz="6000" b="0"/>
            </a:lvl1pPr>
          </a:lstStyle>
          <a:p>
            <a:pPr rtl="0"/>
            <a:r>
              <a:rPr lang="el-GR"/>
              <a:t>Κάντε κλικ για να επεξεργαστείτε τον τίτλο υποδείγματος</a:t>
            </a:r>
            <a:endParaRPr lang="el-GR" dirty="0"/>
          </a:p>
        </p:txBody>
      </p:sp>
      <p:sp>
        <p:nvSpPr>
          <p:cNvPr id="3" name="Θέση κειμένου 2"/>
          <p:cNvSpPr>
            <a:spLocks noGrp="1"/>
          </p:cNvSpPr>
          <p:nvPr>
            <p:ph type="body" idx="1"/>
          </p:nvPr>
        </p:nvSpPr>
        <p:spPr>
          <a:xfrm>
            <a:off x="1293813" y="4038600"/>
            <a:ext cx="9601200" cy="1143000"/>
          </a:xfrm>
        </p:spPr>
        <p:txBody>
          <a:bodyPr rtlCol="0"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a:t>Στυλ κειμένου υποδείγματος</a:t>
            </a:r>
          </a:p>
        </p:txBody>
      </p:sp>
      <p:sp>
        <p:nvSpPr>
          <p:cNvPr id="5" name="Θέση υποσέλιδου 4"/>
          <p:cNvSpPr>
            <a:spLocks noGrp="1"/>
          </p:cNvSpPr>
          <p:nvPr>
            <p:ph type="ftr" sz="quarter" idx="11"/>
          </p:nvPr>
        </p:nvSpPr>
        <p:spPr/>
        <p:txBody>
          <a:bodyPr rtlCol="0"/>
          <a:lstStyle/>
          <a:p>
            <a:pPr rtl="0"/>
            <a:r>
              <a:rPr lang="el-GR" dirty="0"/>
              <a:t>Προσθήκη υποσέλιδου</a:t>
            </a:r>
          </a:p>
        </p:txBody>
      </p:sp>
      <p:sp>
        <p:nvSpPr>
          <p:cNvPr id="4" name="Θέση ημερομηνίας 3"/>
          <p:cNvSpPr>
            <a:spLocks noGrp="1"/>
          </p:cNvSpPr>
          <p:nvPr>
            <p:ph type="dt" sz="half" idx="10"/>
          </p:nvPr>
        </p:nvSpPr>
        <p:spPr/>
        <p:txBody>
          <a:bodyPr rtlCol="0"/>
          <a:lstStyle/>
          <a:p>
            <a:pPr rtl="0"/>
            <a:fld id="{AE8DD8E6-F506-41BB-8216-CB3027A8EE1E}" type="datetime1">
              <a:rPr lang="el-GR" smtClean="0"/>
              <a:t>27/5/2025</a:t>
            </a:fld>
            <a:endParaRPr lang="el-GR"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
        <p:nvSpPr>
          <p:cNvPr id="4" name="Θέση περιεχομένου 3"/>
          <p:cNvSpPr>
            <a:spLocks noGrp="1"/>
          </p:cNvSpPr>
          <p:nvPr>
            <p:ph sz="half" idx="2"/>
          </p:nvPr>
        </p:nvSpPr>
        <p:spPr>
          <a:xfrm>
            <a:off x="6278880" y="1572768"/>
            <a:ext cx="4572000" cy="4142232"/>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3" name="Θέση περιεχομένου 2"/>
          <p:cNvSpPr>
            <a:spLocks noGrp="1"/>
          </p:cNvSpPr>
          <p:nvPr>
            <p:ph sz="half" idx="1"/>
          </p:nvPr>
        </p:nvSpPr>
        <p:spPr>
          <a:xfrm>
            <a:off x="1341120" y="1572768"/>
            <a:ext cx="4572000" cy="4142232"/>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6" name="Θέση υποσέλιδου 5"/>
          <p:cNvSpPr>
            <a:spLocks noGrp="1"/>
          </p:cNvSpPr>
          <p:nvPr>
            <p:ph type="ftr" sz="quarter" idx="11"/>
          </p:nvPr>
        </p:nvSpPr>
        <p:spPr/>
        <p:txBody>
          <a:bodyPr rtlCol="0"/>
          <a:lstStyle/>
          <a:p>
            <a:pPr rtl="0"/>
            <a:r>
              <a:rPr lang="el-GR" dirty="0"/>
              <a:t>Προσθήκη υποσέλιδου</a:t>
            </a:r>
          </a:p>
        </p:txBody>
      </p:sp>
      <p:sp>
        <p:nvSpPr>
          <p:cNvPr id="5" name="Θέση ημερομηνίας 4"/>
          <p:cNvSpPr>
            <a:spLocks noGrp="1"/>
          </p:cNvSpPr>
          <p:nvPr>
            <p:ph type="dt" sz="half" idx="10"/>
          </p:nvPr>
        </p:nvSpPr>
        <p:spPr/>
        <p:txBody>
          <a:bodyPr rtlCol="0"/>
          <a:lstStyle/>
          <a:p>
            <a:pPr rtl="0"/>
            <a:fld id="{CE60AA96-A736-4F31-9653-50384C69A197}" type="datetime1">
              <a:rPr lang="el-GR" smtClean="0"/>
              <a:t>27/5/2025</a:t>
            </a:fld>
            <a:endParaRPr lang="el-GR" dirty="0"/>
          </a:p>
        </p:txBody>
      </p:sp>
      <p:sp>
        <p:nvSpPr>
          <p:cNvPr id="7" name="Θέση αριθμού διαφάνειας 6"/>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
        <p:nvSpPr>
          <p:cNvPr id="3" name="Θέση κειμένου 2"/>
          <p:cNvSpPr>
            <a:spLocks noGrp="1"/>
          </p:cNvSpPr>
          <p:nvPr>
            <p:ph type="body" idx="1"/>
          </p:nvPr>
        </p:nvSpPr>
        <p:spPr>
          <a:xfrm>
            <a:off x="1341120" y="1572768"/>
            <a:ext cx="4572000" cy="766588"/>
          </a:xfr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3"/>
          <p:cNvSpPr>
            <a:spLocks noGrp="1"/>
          </p:cNvSpPr>
          <p:nvPr>
            <p:ph sz="half" idx="2"/>
          </p:nvPr>
        </p:nvSpPr>
        <p:spPr>
          <a:xfrm>
            <a:off x="1341120" y="2365861"/>
            <a:ext cx="4572000" cy="3349140"/>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Θέση κειμένου 4"/>
          <p:cNvSpPr>
            <a:spLocks noGrp="1"/>
          </p:cNvSpPr>
          <p:nvPr>
            <p:ph type="body" sz="quarter" idx="3"/>
          </p:nvPr>
        </p:nvSpPr>
        <p:spPr>
          <a:xfrm>
            <a:off x="6278880" y="1572768"/>
            <a:ext cx="4572000" cy="766588"/>
          </a:xfr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6" name="Θέση περιεχομένου 5"/>
          <p:cNvSpPr>
            <a:spLocks noGrp="1"/>
          </p:cNvSpPr>
          <p:nvPr>
            <p:ph sz="quarter" idx="4"/>
          </p:nvPr>
        </p:nvSpPr>
        <p:spPr>
          <a:xfrm>
            <a:off x="6278880" y="2365861"/>
            <a:ext cx="4572000" cy="3349140"/>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8" name="Θέση υποσέλιδου 7"/>
          <p:cNvSpPr>
            <a:spLocks noGrp="1"/>
          </p:cNvSpPr>
          <p:nvPr>
            <p:ph type="ftr" sz="quarter" idx="11"/>
          </p:nvPr>
        </p:nvSpPr>
        <p:spPr/>
        <p:txBody>
          <a:bodyPr rtlCol="0"/>
          <a:lstStyle/>
          <a:p>
            <a:pPr rtl="0"/>
            <a:r>
              <a:rPr lang="el-GR" dirty="0"/>
              <a:t>Προσθήκη υποσέλιδου</a:t>
            </a:r>
          </a:p>
        </p:txBody>
      </p:sp>
      <p:sp>
        <p:nvSpPr>
          <p:cNvPr id="7" name="Θέση ημερομηνίας 6"/>
          <p:cNvSpPr>
            <a:spLocks noGrp="1"/>
          </p:cNvSpPr>
          <p:nvPr>
            <p:ph type="dt" sz="half" idx="10"/>
          </p:nvPr>
        </p:nvSpPr>
        <p:spPr/>
        <p:txBody>
          <a:bodyPr rtlCol="0"/>
          <a:lstStyle/>
          <a:p>
            <a:pPr rtl="0"/>
            <a:fld id="{FBB0F349-C7E7-454F-BCF7-43BC7F5C9B72}" type="datetime1">
              <a:rPr lang="el-GR" smtClean="0"/>
              <a:t>27/5/2025</a:t>
            </a:fld>
            <a:endParaRPr lang="el-GR" dirty="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6" name="Τίτλος 5"/>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
        <p:nvSpPr>
          <p:cNvPr id="4" name="Θέση υποσέλιδου 3"/>
          <p:cNvSpPr>
            <a:spLocks noGrp="1"/>
          </p:cNvSpPr>
          <p:nvPr>
            <p:ph type="ftr" sz="quarter" idx="11"/>
          </p:nvPr>
        </p:nvSpPr>
        <p:spPr/>
        <p:txBody>
          <a:bodyPr rtlCol="0"/>
          <a:lstStyle/>
          <a:p>
            <a:pPr rtl="0"/>
            <a:r>
              <a:rPr lang="el-GR" dirty="0"/>
              <a:t>Προσθήκη υποσέλιδου</a:t>
            </a:r>
          </a:p>
        </p:txBody>
      </p:sp>
      <p:sp>
        <p:nvSpPr>
          <p:cNvPr id="3" name="Θέση ημερομηνίας 2"/>
          <p:cNvSpPr>
            <a:spLocks noGrp="1"/>
          </p:cNvSpPr>
          <p:nvPr>
            <p:ph type="dt" sz="half" idx="10"/>
          </p:nvPr>
        </p:nvSpPr>
        <p:spPr/>
        <p:txBody>
          <a:bodyPr rtlCol="0"/>
          <a:lstStyle/>
          <a:p>
            <a:pPr rtl="0"/>
            <a:fld id="{D66613DA-D04F-48A4-88E6-AF51DA658E39}" type="datetime1">
              <a:rPr lang="el-GR" smtClean="0"/>
              <a:t>27/5/2025</a:t>
            </a:fld>
            <a:endParaRPr lang="el-GR" dirty="0"/>
          </a:p>
        </p:txBody>
      </p:sp>
      <p:sp>
        <p:nvSpPr>
          <p:cNvPr id="5" name="Θέση αριθμού διαφάνειας 4"/>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ουρανός"/>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rtl="0"/>
            <a:endParaRPr lang="el-GR" dirty="0"/>
          </a:p>
        </p:txBody>
      </p:sp>
      <p:sp>
        <p:nvSpPr>
          <p:cNvPr id="3" name="Θέση υποσέλιδου 2"/>
          <p:cNvSpPr>
            <a:spLocks noGrp="1"/>
          </p:cNvSpPr>
          <p:nvPr>
            <p:ph type="ftr" sz="quarter" idx="11"/>
          </p:nvPr>
        </p:nvSpPr>
        <p:spPr/>
        <p:txBody>
          <a:bodyPr rtlCol="0"/>
          <a:lstStyle/>
          <a:p>
            <a:pPr rtl="0"/>
            <a:r>
              <a:rPr lang="el-GR" dirty="0"/>
              <a:t>Προσθήκη υποσέλιδου</a:t>
            </a:r>
          </a:p>
        </p:txBody>
      </p:sp>
      <p:sp>
        <p:nvSpPr>
          <p:cNvPr id="2" name="Θέση ημερομηνίας 1"/>
          <p:cNvSpPr>
            <a:spLocks noGrp="1"/>
          </p:cNvSpPr>
          <p:nvPr>
            <p:ph type="dt" sz="half" idx="10"/>
          </p:nvPr>
        </p:nvSpPr>
        <p:spPr/>
        <p:txBody>
          <a:bodyPr rtlCol="0"/>
          <a:lstStyle/>
          <a:p>
            <a:pPr rtl="0"/>
            <a:fld id="{6C880CD3-2013-4B15-9076-CBE396C4D9DB}" type="datetime1">
              <a:rPr lang="el-GR" smtClean="0"/>
              <a:t>27/5/2025</a:t>
            </a:fld>
            <a:endParaRPr lang="el-GR" dirty="0"/>
          </a:p>
        </p:txBody>
      </p:sp>
      <p:sp>
        <p:nvSpPr>
          <p:cNvPr id="4" name="Θέση αριθμού διαφάνειας 3"/>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127479" y="762000"/>
            <a:ext cx="3377133" cy="2743200"/>
          </a:xfrm>
        </p:spPr>
        <p:txBody>
          <a:bodyPr rtlCol="0" anchor="b">
            <a:normAutofit/>
          </a:bodyPr>
          <a:lstStyle>
            <a:lvl1pPr>
              <a:defRPr sz="3200" b="0" spc="-20" baseline="0"/>
            </a:lvl1pPr>
          </a:lstStyle>
          <a:p>
            <a:pPr rtl="0"/>
            <a:r>
              <a:rPr lang="el-GR"/>
              <a:t>Κάντε κλικ για να επεξεργαστείτε τον τίτλο υποδείγματος</a:t>
            </a:r>
            <a:endParaRPr lang="el-GR" dirty="0"/>
          </a:p>
        </p:txBody>
      </p:sp>
      <p:sp>
        <p:nvSpPr>
          <p:cNvPr id="3" name="Θέση περιεχομένου 2"/>
          <p:cNvSpPr>
            <a:spLocks noGrp="1"/>
          </p:cNvSpPr>
          <p:nvPr>
            <p:ph idx="1"/>
          </p:nvPr>
        </p:nvSpPr>
        <p:spPr>
          <a:xfrm>
            <a:off x="760413" y="685800"/>
            <a:ext cx="6858000" cy="4572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Θέση κειμένου 3"/>
          <p:cNvSpPr>
            <a:spLocks noGrp="1"/>
          </p:cNvSpPr>
          <p:nvPr>
            <p:ph type="body" sz="half" idx="2"/>
          </p:nvPr>
        </p:nvSpPr>
        <p:spPr>
          <a:xfrm>
            <a:off x="8127479" y="3554104"/>
            <a:ext cx="3377133" cy="1703696"/>
          </a:xfrm>
        </p:spPr>
        <p:txBody>
          <a:bodyPr rtlCol="0">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6" name="Θέση υποσέλιδου 5"/>
          <p:cNvSpPr>
            <a:spLocks noGrp="1"/>
          </p:cNvSpPr>
          <p:nvPr>
            <p:ph type="ftr" sz="quarter" idx="11"/>
          </p:nvPr>
        </p:nvSpPr>
        <p:spPr/>
        <p:txBody>
          <a:bodyPr rtlCol="0"/>
          <a:lstStyle/>
          <a:p>
            <a:pPr rtl="0"/>
            <a:r>
              <a:rPr lang="el-GR" dirty="0"/>
              <a:t>Προσθήκη υποσέλιδου</a:t>
            </a:r>
          </a:p>
        </p:txBody>
      </p:sp>
      <p:sp>
        <p:nvSpPr>
          <p:cNvPr id="5" name="Θέση ημερομηνίας 4"/>
          <p:cNvSpPr>
            <a:spLocks noGrp="1"/>
          </p:cNvSpPr>
          <p:nvPr>
            <p:ph type="dt" sz="half" idx="10"/>
          </p:nvPr>
        </p:nvSpPr>
        <p:spPr/>
        <p:txBody>
          <a:bodyPr rtlCol="0"/>
          <a:lstStyle/>
          <a:p>
            <a:pPr rtl="0"/>
            <a:fld id="{F9959131-5F3F-4603-967B-285A89849828}" type="datetime1">
              <a:rPr lang="el-GR" smtClean="0"/>
              <a:t>27/5/2025</a:t>
            </a:fld>
            <a:endParaRPr lang="el-GR" dirty="0"/>
          </a:p>
        </p:txBody>
      </p:sp>
      <p:sp>
        <p:nvSpPr>
          <p:cNvPr id="7" name="Θέση αριθμού διαφάνειας 6"/>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127479" y="762000"/>
            <a:ext cx="3377133" cy="2743200"/>
          </a:xfrm>
        </p:spPr>
        <p:txBody>
          <a:bodyPr rtlCol="0" anchor="b">
            <a:normAutofit/>
          </a:bodyPr>
          <a:lstStyle>
            <a:lvl1pPr>
              <a:defRPr sz="3400" b="0" spc="-90" baseline="0"/>
            </a:lvl1pPr>
          </a:lstStyle>
          <a:p>
            <a:pPr rtl="0"/>
            <a:r>
              <a:rPr lang="el-GR"/>
              <a:t>Κάντε κλικ για να επεξεργαστείτε τον τίτλο υποδείγματος</a:t>
            </a:r>
            <a:endParaRPr lang="el-GR" dirty="0"/>
          </a:p>
        </p:txBody>
      </p:sp>
      <p:sp>
        <p:nvSpPr>
          <p:cNvPr id="3" name="Θέση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760413" y="685800"/>
            <a:ext cx="6858000" cy="4572000"/>
          </a:xfrm>
          <a:solidFill>
            <a:schemeClr val="bg1">
              <a:lumMod val="95000"/>
            </a:schemeClr>
          </a:solidFill>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a:t>Κάντε κλικ στο εικονίδιο για να προσθέσετε εικόνα</a:t>
            </a:r>
            <a:endParaRPr lang="el-GR" dirty="0"/>
          </a:p>
        </p:txBody>
      </p:sp>
      <p:sp>
        <p:nvSpPr>
          <p:cNvPr id="4" name="Θέση κειμένου 3"/>
          <p:cNvSpPr>
            <a:spLocks noGrp="1"/>
          </p:cNvSpPr>
          <p:nvPr>
            <p:ph type="body" sz="half" idx="2" hasCustomPrompt="1"/>
          </p:nvPr>
        </p:nvSpPr>
        <p:spPr>
          <a:xfrm>
            <a:off x="8127479" y="3554104"/>
            <a:ext cx="3377133" cy="1703696"/>
          </a:xfrm>
        </p:spPr>
        <p:txBody>
          <a:bodyPr rtlCol="0">
            <a:normAutofit/>
          </a:bodyPr>
          <a:lstStyle>
            <a:lvl1pPr marL="0" indent="0" rtl="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dirty="0"/>
              <a:t>Στυλ υποδείγματος κειμένου</a:t>
            </a:r>
          </a:p>
        </p:txBody>
      </p:sp>
      <p:sp>
        <p:nvSpPr>
          <p:cNvPr id="6" name="Θέση υποσέλιδου 5"/>
          <p:cNvSpPr>
            <a:spLocks noGrp="1"/>
          </p:cNvSpPr>
          <p:nvPr>
            <p:ph type="ftr" sz="quarter" idx="11"/>
          </p:nvPr>
        </p:nvSpPr>
        <p:spPr/>
        <p:txBody>
          <a:bodyPr rtlCol="0"/>
          <a:lstStyle/>
          <a:p>
            <a:pPr rtl="0"/>
            <a:r>
              <a:rPr lang="el-GR" dirty="0"/>
              <a:t>Προσθήκη υποσέλιδου</a:t>
            </a:r>
          </a:p>
        </p:txBody>
      </p:sp>
      <p:sp>
        <p:nvSpPr>
          <p:cNvPr id="5" name="Θέση ημερομηνίας 4"/>
          <p:cNvSpPr>
            <a:spLocks noGrp="1"/>
          </p:cNvSpPr>
          <p:nvPr>
            <p:ph type="dt" sz="half" idx="10"/>
          </p:nvPr>
        </p:nvSpPr>
        <p:spPr/>
        <p:txBody>
          <a:bodyPr rtlCol="0"/>
          <a:lstStyle/>
          <a:p>
            <a:pPr rtl="0"/>
            <a:fld id="{69131498-DFE0-4D06-9224-5429AA0BDE26}" type="datetime1">
              <a:rPr lang="el-GR" smtClean="0"/>
              <a:t>27/5/2025</a:t>
            </a:fld>
            <a:endParaRPr lang="el-GR" dirty="0"/>
          </a:p>
        </p:txBody>
      </p:sp>
      <p:sp>
        <p:nvSpPr>
          <p:cNvPr id="7" name="Θέση αριθμού διαφάνειας 6"/>
          <p:cNvSpPr>
            <a:spLocks noGrp="1"/>
          </p:cNvSpPr>
          <p:nvPr>
            <p:ph type="sldNum" sz="quarter" idx="12"/>
          </p:nvPr>
        </p:nvSpPr>
        <p:spPr/>
        <p:txBody>
          <a:bodyPr rtlCol="0"/>
          <a:lstStyle/>
          <a:p>
            <a:pPr rtl="0"/>
            <a:fld id="{4FAB73BC-B049-4115-A692-8D63A059BFB8}" type="slidenum">
              <a:rPr lang="el-GR"/>
              <a:t>‹N›</a:t>
            </a:fld>
            <a:endParaRPr lang="el-GR" dirty="0"/>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ουρανός"/>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rtl="0"/>
            <a:endParaRPr lang="el-GR" dirty="0"/>
          </a:p>
        </p:txBody>
      </p:sp>
      <p:sp>
        <p:nvSpPr>
          <p:cNvPr id="8" name="νερό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pic>
        <p:nvPicPr>
          <p:cNvPr id="9" name="νερό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νερό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Θέση τίτλου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pPr rtl="0"/>
            <a:r>
              <a:rPr lang="el-GR" dirty="0"/>
              <a:t>Κάντε κλικ για να επεξεργαστείτε το στυλ τίτλου του υποδείγματος</a:t>
            </a:r>
          </a:p>
        </p:txBody>
      </p:sp>
      <p:sp>
        <p:nvSpPr>
          <p:cNvPr id="3" name="Θέση κειμένου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rtl="0"/>
            <a:r>
              <a:rPr lang="el-GR" dirty="0"/>
              <a:t>Στυλ υποδείγματος κειμένου</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Θέση υποσέλιδου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pPr rtl="0"/>
            <a:r>
              <a:rPr lang="el-GR" dirty="0"/>
              <a:t>Προσθήκη υποσέλιδου</a:t>
            </a:r>
          </a:p>
        </p:txBody>
      </p:sp>
      <p:sp>
        <p:nvSpPr>
          <p:cNvPr id="4" name="Θέση ημερομηνίας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pPr rtl="0"/>
            <a:fld id="{6DBDA7F4-53FF-407C-B32C-DF2624015DEA}" type="datetime1">
              <a:rPr lang="el-GR" smtClean="0"/>
              <a:t>27/5/2025</a:t>
            </a:fld>
            <a:endParaRPr lang="el-GR" dirty="0"/>
          </a:p>
        </p:txBody>
      </p:sp>
      <p:sp>
        <p:nvSpPr>
          <p:cNvPr id="6" name="Θέση αριθμού διαφάνειας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pPr rtl="0"/>
            <a:fld id="{4FAB73BC-B049-4115-A692-8D63A059BFB8}" type="slidenum">
              <a:rPr lang="el-GR" smtClean="0"/>
              <a:pPr rtl="0"/>
              <a:t>‹N›</a:t>
            </a:fld>
            <a:endParaRPr lang="el-GR"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772697" y="1455575"/>
            <a:ext cx="8703956" cy="2444621"/>
          </a:xfrm>
        </p:spPr>
        <p:txBody>
          <a:bodyPr rtlCol="0"/>
          <a:lstStyle/>
          <a:p>
            <a:pPr rtl="0"/>
            <a:r>
              <a:rPr lang="en-GB" sz="7200" b="1" i="1" dirty="0">
                <a:solidFill>
                  <a:srgbClr val="002060"/>
                </a:solidFill>
                <a:effectLst>
                  <a:outerShdw blurRad="38100" dist="38100" dir="2700000" algn="tl">
                    <a:srgbClr val="000000">
                      <a:alpha val="43137"/>
                    </a:srgbClr>
                  </a:outerShdw>
                </a:effectLst>
                <a:latin typeface="Bookman Old Style" panose="02050604050505020204" pitchFamily="18" charset="0"/>
              </a:rPr>
              <a:t>The Port and </a:t>
            </a:r>
            <a:br>
              <a:rPr lang="en-GB" sz="7200" b="1" i="1" dirty="0">
                <a:solidFill>
                  <a:srgbClr val="002060"/>
                </a:solidFill>
                <a:effectLst>
                  <a:outerShdw blurRad="38100" dist="38100" dir="2700000" algn="tl">
                    <a:srgbClr val="000000">
                      <a:alpha val="43137"/>
                    </a:srgbClr>
                  </a:outerShdw>
                </a:effectLst>
                <a:latin typeface="Bookman Old Style" panose="02050604050505020204" pitchFamily="18" charset="0"/>
              </a:rPr>
            </a:br>
            <a:r>
              <a:rPr lang="en-GB" sz="7200" b="1" i="1" dirty="0">
                <a:solidFill>
                  <a:srgbClr val="002060"/>
                </a:solidFill>
                <a:effectLst>
                  <a:outerShdw blurRad="38100" dist="38100" dir="2700000" algn="tl">
                    <a:srgbClr val="000000">
                      <a:alpha val="43137"/>
                    </a:srgbClr>
                  </a:outerShdw>
                </a:effectLst>
                <a:latin typeface="Bookman Old Style" panose="02050604050505020204" pitchFamily="18" charset="0"/>
              </a:rPr>
              <a:t>the city of Volos</a:t>
            </a:r>
            <a:endParaRPr lang="el-GR" sz="7200" b="1" i="1" dirty="0">
              <a:solidFill>
                <a:srgbClr val="002060"/>
              </a:solidFill>
              <a:effectLst>
                <a:outerShdw blurRad="38100" dist="38100" dir="2700000" algn="tl">
                  <a:srgbClr val="000000">
                    <a:alpha val="43137"/>
                  </a:srgbClr>
                </a:outerShdw>
              </a:effectLst>
              <a:latin typeface="Bookman Old Style" panose="02050604050505020204" pitchFamily="18" charset="0"/>
            </a:endParaRPr>
          </a:p>
        </p:txBody>
      </p:sp>
      <p:sp>
        <p:nvSpPr>
          <p:cNvPr id="5" name="TextBox 4">
            <a:extLst>
              <a:ext uri="{FF2B5EF4-FFF2-40B4-BE49-F238E27FC236}">
                <a16:creationId xmlns:a16="http://schemas.microsoft.com/office/drawing/2014/main" id="{2E9061F2-3455-77B1-166A-239CBC4FD76C}"/>
              </a:ext>
            </a:extLst>
          </p:cNvPr>
          <p:cNvSpPr txBox="1"/>
          <p:nvPr/>
        </p:nvSpPr>
        <p:spPr>
          <a:xfrm>
            <a:off x="4975123" y="282680"/>
            <a:ext cx="6893415" cy="707886"/>
          </a:xfrm>
          <a:prstGeom prst="rect">
            <a:avLst/>
          </a:prstGeom>
          <a:noFill/>
        </p:spPr>
        <p:txBody>
          <a:bodyPr wrap="square">
            <a:spAutoFit/>
          </a:bodyPr>
          <a:lstStyle/>
          <a:p>
            <a:pPr algn="ctr"/>
            <a:r>
              <a:rPr lang="en-US" sz="2000" b="1" i="1" dirty="0">
                <a:solidFill>
                  <a:srgbClr val="002060"/>
                </a:solidFill>
                <a:effectLst>
                  <a:outerShdw blurRad="38100" dist="38100" dir="2700000" algn="tl">
                    <a:srgbClr val="000000">
                      <a:alpha val="43137"/>
                    </a:srgbClr>
                  </a:outerShdw>
                </a:effectLst>
                <a:latin typeface="Bookman Old Style" panose="02050604050505020204" pitchFamily="18" charset="0"/>
              </a:rPr>
              <a:t>2nd Junior High School of </a:t>
            </a:r>
            <a:r>
              <a:rPr lang="en-US" sz="2000" b="1" i="1" dirty="0" err="1">
                <a:solidFill>
                  <a:srgbClr val="002060"/>
                </a:solidFill>
                <a:effectLst>
                  <a:outerShdw blurRad="38100" dist="38100" dir="2700000" algn="tl">
                    <a:srgbClr val="000000">
                      <a:alpha val="43137"/>
                    </a:srgbClr>
                  </a:outerShdw>
                </a:effectLst>
                <a:latin typeface="Bookman Old Style" panose="02050604050505020204" pitchFamily="18" charset="0"/>
              </a:rPr>
              <a:t>Evosmos</a:t>
            </a:r>
            <a:r>
              <a:rPr lang="en-US" sz="2000" b="1" i="1" dirty="0">
                <a:solidFill>
                  <a:srgbClr val="002060"/>
                </a:solidFill>
                <a:effectLst>
                  <a:outerShdw blurRad="38100" dist="38100" dir="2700000" algn="tl">
                    <a:srgbClr val="000000">
                      <a:alpha val="43137"/>
                    </a:srgbClr>
                  </a:outerShdw>
                </a:effectLst>
                <a:latin typeface="Bookman Old Style" panose="02050604050505020204" pitchFamily="18" charset="0"/>
              </a:rPr>
              <a:t> Thessaloniki</a:t>
            </a:r>
          </a:p>
          <a:p>
            <a:pPr algn="ctr"/>
            <a:r>
              <a:rPr lang="en-US" sz="2000" b="1" i="1" dirty="0">
                <a:solidFill>
                  <a:srgbClr val="002060"/>
                </a:solidFill>
                <a:effectLst>
                  <a:outerShdw blurRad="38100" dist="38100" dir="2700000" algn="tl">
                    <a:srgbClr val="000000">
                      <a:alpha val="43137"/>
                    </a:srgbClr>
                  </a:outerShdw>
                </a:effectLst>
                <a:latin typeface="Bookman Old Style" panose="02050604050505020204" pitchFamily="18" charset="0"/>
              </a:rPr>
              <a:t>"Ioannis </a:t>
            </a:r>
            <a:r>
              <a:rPr lang="en-US" sz="2000" b="1" i="1" dirty="0" err="1">
                <a:solidFill>
                  <a:srgbClr val="002060"/>
                </a:solidFill>
                <a:effectLst>
                  <a:outerShdw blurRad="38100" dist="38100" dir="2700000" algn="tl">
                    <a:srgbClr val="000000">
                      <a:alpha val="43137"/>
                    </a:srgbClr>
                  </a:outerShdw>
                </a:effectLst>
                <a:latin typeface="Bookman Old Style" panose="02050604050505020204" pitchFamily="18" charset="0"/>
              </a:rPr>
              <a:t>Kakridis</a:t>
            </a:r>
            <a:r>
              <a:rPr lang="en-US" sz="2000" b="1" i="1" dirty="0">
                <a:solidFill>
                  <a:srgbClr val="002060"/>
                </a:solidFill>
                <a:effectLst>
                  <a:outerShdw blurRad="38100" dist="38100" dir="2700000" algn="tl">
                    <a:srgbClr val="000000">
                      <a:alpha val="43137"/>
                    </a:srgbClr>
                  </a:outerShdw>
                </a:effectLst>
                <a:latin typeface="Bookman Old Style" panose="02050604050505020204" pitchFamily="18" charset="0"/>
              </a:rPr>
              <a:t>"</a:t>
            </a:r>
            <a:endParaRPr lang="el-GR" sz="2000" b="1" i="1" dirty="0">
              <a:solidFill>
                <a:srgbClr val="002060"/>
              </a:solidFill>
              <a:effectLst>
                <a:outerShdw blurRad="38100" dist="38100" dir="2700000" algn="tl">
                  <a:srgbClr val="000000">
                    <a:alpha val="43137"/>
                  </a:srgbClr>
                </a:outerShdw>
              </a:effectLst>
              <a:latin typeface="Bookman Old Style" panose="02050604050505020204" pitchFamily="18" charset="0"/>
            </a:endParaRPr>
          </a:p>
        </p:txBody>
      </p:sp>
      <p:pic>
        <p:nvPicPr>
          <p:cNvPr id="6" name="Εικόνα 5">
            <a:extLst>
              <a:ext uri="{FF2B5EF4-FFF2-40B4-BE49-F238E27FC236}">
                <a16:creationId xmlns:a16="http://schemas.microsoft.com/office/drawing/2014/main" id="{7E5C2ACD-DA7E-FB83-146F-CC2845B43F30}"/>
              </a:ext>
            </a:extLst>
          </p:cNvPr>
          <p:cNvPicPr>
            <a:picLocks noChangeAspect="1"/>
          </p:cNvPicPr>
          <p:nvPr/>
        </p:nvPicPr>
        <p:blipFill>
          <a:blip r:embed="rId3"/>
          <a:stretch>
            <a:fillRect/>
          </a:stretch>
        </p:blipFill>
        <p:spPr>
          <a:xfrm>
            <a:off x="791703" y="1919202"/>
            <a:ext cx="1980994" cy="19809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Πίνακας 7">
            <a:extLst>
              <a:ext uri="{FF2B5EF4-FFF2-40B4-BE49-F238E27FC236}">
                <a16:creationId xmlns:a16="http://schemas.microsoft.com/office/drawing/2014/main" id="{919E1C6D-1F84-C688-309D-CBDBC5F80DFA}"/>
              </a:ext>
            </a:extLst>
          </p:cNvPr>
          <p:cNvGraphicFramePr>
            <a:graphicFrameLocks noGrp="1"/>
          </p:cNvGraphicFramePr>
          <p:nvPr>
            <p:extLst>
              <p:ext uri="{D42A27DB-BD31-4B8C-83A1-F6EECF244321}">
                <p14:modId xmlns:p14="http://schemas.microsoft.com/office/powerpoint/2010/main" val="2897981553"/>
              </p:ext>
            </p:extLst>
          </p:nvPr>
        </p:nvGraphicFramePr>
        <p:xfrm>
          <a:off x="6848670" y="4499740"/>
          <a:ext cx="4553338" cy="975360"/>
        </p:xfrm>
        <a:graphic>
          <a:graphicData uri="http://schemas.openxmlformats.org/drawingml/2006/table">
            <a:tbl>
              <a:tblPr firstRow="1" bandRow="1">
                <a:tableStyleId>{5DA37D80-6434-44D0-A028-1B22A696006F}</a:tableStyleId>
              </a:tblPr>
              <a:tblGrid>
                <a:gridCol w="4553338">
                  <a:extLst>
                    <a:ext uri="{9D8B030D-6E8A-4147-A177-3AD203B41FA5}">
                      <a16:colId xmlns:a16="http://schemas.microsoft.com/office/drawing/2014/main" val="1544197944"/>
                    </a:ext>
                  </a:extLst>
                </a:gridCol>
              </a:tblGrid>
              <a:tr h="362718">
                <a:tc>
                  <a:txBody>
                    <a:bodyPr/>
                    <a:lstStyle/>
                    <a:p>
                      <a:r>
                        <a:rPr lang="en-GB" sz="2000" i="1" dirty="0">
                          <a:solidFill>
                            <a:srgbClr val="0070C0"/>
                          </a:solidFill>
                          <a:effectLst/>
                          <a:latin typeface="Bookman Old Style" panose="02050604050505020204" pitchFamily="18" charset="0"/>
                        </a:rPr>
                        <a:t>Student:  Georgia </a:t>
                      </a:r>
                      <a:r>
                        <a:rPr lang="en-GB" sz="2000" i="1" dirty="0" err="1">
                          <a:solidFill>
                            <a:srgbClr val="0070C0"/>
                          </a:solidFill>
                          <a:effectLst/>
                          <a:latin typeface="Bookman Old Style" panose="02050604050505020204" pitchFamily="18" charset="0"/>
                        </a:rPr>
                        <a:t>Pelteki</a:t>
                      </a:r>
                      <a:r>
                        <a:rPr lang="en-GB" sz="2000" i="1" dirty="0">
                          <a:solidFill>
                            <a:srgbClr val="0070C0"/>
                          </a:solidFill>
                          <a:effectLst/>
                          <a:latin typeface="Bookman Old Style" panose="02050604050505020204" pitchFamily="18" charset="0"/>
                        </a:rPr>
                        <a:t>  A</a:t>
                      </a:r>
                      <a:r>
                        <a:rPr lang="el-GR" sz="2000" i="1" dirty="0">
                          <a:solidFill>
                            <a:srgbClr val="0070C0"/>
                          </a:solidFill>
                          <a:effectLst/>
                          <a:latin typeface="Bookman Old Style" panose="02050604050505020204" pitchFamily="18" charset="0"/>
                        </a:rPr>
                        <a:t>'</a:t>
                      </a:r>
                      <a:r>
                        <a:rPr lang="en-GB" sz="2000" i="1" dirty="0">
                          <a:solidFill>
                            <a:srgbClr val="0070C0"/>
                          </a:solidFill>
                          <a:effectLst/>
                          <a:latin typeface="Bookman Old Style" panose="02050604050505020204" pitchFamily="18" charset="0"/>
                        </a:rPr>
                        <a:t>2</a:t>
                      </a:r>
                    </a:p>
                    <a:p>
                      <a:endParaRPr lang="en-GB" i="1" dirty="0">
                        <a:solidFill>
                          <a:srgbClr val="0070C0"/>
                        </a:solidFill>
                        <a:effectLst/>
                        <a:latin typeface="Bookman Old Style" panose="02050604050505020204" pitchFamily="18" charset="0"/>
                      </a:endParaRPr>
                    </a:p>
                    <a:p>
                      <a:r>
                        <a:rPr lang="en-GB" sz="2000" i="1" dirty="0">
                          <a:solidFill>
                            <a:srgbClr val="0070C0"/>
                          </a:solidFill>
                          <a:effectLst/>
                          <a:latin typeface="Bookman Old Style" panose="02050604050505020204" pitchFamily="18" charset="0"/>
                        </a:rPr>
                        <a:t>Teacher:  Evgenia </a:t>
                      </a:r>
                      <a:r>
                        <a:rPr lang="en-GB" sz="2000" i="1" dirty="0" err="1">
                          <a:solidFill>
                            <a:srgbClr val="0070C0"/>
                          </a:solidFill>
                          <a:effectLst/>
                          <a:latin typeface="Bookman Old Style" panose="02050604050505020204" pitchFamily="18" charset="0"/>
                        </a:rPr>
                        <a:t>Tarenidou</a:t>
                      </a:r>
                      <a:endParaRPr lang="el-GR" sz="2000" i="1" dirty="0">
                        <a:solidFill>
                          <a:srgbClr val="0070C0"/>
                        </a:solidFill>
                        <a:effectLst/>
                        <a:latin typeface="Bookman Old Style" panose="02050604050505020204" pitchFamily="18"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7940518"/>
                  </a:ext>
                </a:extLst>
              </a:tr>
            </a:tbl>
          </a:graphicData>
        </a:graphic>
      </p:graphicFrame>
      <p:sp>
        <p:nvSpPr>
          <p:cNvPr id="9" name="Ορθογώνιο 8">
            <a:extLst>
              <a:ext uri="{FF2B5EF4-FFF2-40B4-BE49-F238E27FC236}">
                <a16:creationId xmlns:a16="http://schemas.microsoft.com/office/drawing/2014/main" id="{BFFDE0DF-4F5C-81D9-BE82-1857A26966E2}"/>
              </a:ext>
            </a:extLst>
          </p:cNvPr>
          <p:cNvSpPr/>
          <p:nvPr/>
        </p:nvSpPr>
        <p:spPr>
          <a:xfrm>
            <a:off x="312887" y="6173191"/>
            <a:ext cx="2938626" cy="523220"/>
          </a:xfrm>
          <a:prstGeom prst="rect">
            <a:avLst/>
          </a:prstGeom>
          <a:noFill/>
        </p:spPr>
        <p:txBody>
          <a:bodyPr wrap="none" lIns="91440" tIns="45720" rIns="91440" bIns="45720">
            <a:spAutoFit/>
          </a:bodyPr>
          <a:lstStyle/>
          <a:p>
            <a:pPr algn="ctr"/>
            <a:r>
              <a:rPr lang="en-GB" sz="2800" b="1" i="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okman Old Style" panose="02050604050505020204" pitchFamily="18" charset="0"/>
              </a:rPr>
              <a:t>Erasmus 2025</a:t>
            </a:r>
            <a:endParaRPr lang="el-GR" sz="2800" b="1" i="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okman Old Style" panose="02050604050505020204" pitchFamily="18" charset="0"/>
            </a:endParaRPr>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B78F37-D57C-D06E-3472-D150589DB1CD}"/>
              </a:ext>
            </a:extLst>
          </p:cNvPr>
          <p:cNvSpPr txBox="1"/>
          <p:nvPr/>
        </p:nvSpPr>
        <p:spPr>
          <a:xfrm>
            <a:off x="619432" y="272364"/>
            <a:ext cx="5968181" cy="2308324"/>
          </a:xfrm>
          <a:prstGeom prst="rect">
            <a:avLst/>
          </a:prstGeom>
          <a:noFill/>
        </p:spPr>
        <p:txBody>
          <a:bodyPr wrap="square">
            <a:spAutoFit/>
          </a:bodyPr>
          <a:lstStyle/>
          <a:p>
            <a:pPr marL="285750" indent="-285750">
              <a:buFont typeface="Wingdings" panose="05000000000000000000" pitchFamily="2" charset="2"/>
              <a:buChar char="v"/>
            </a:pPr>
            <a:r>
              <a:rPr lang="en-US" dirty="0">
                <a:solidFill>
                  <a:srgbClr val="002060"/>
                </a:solidFill>
                <a:latin typeface="Bookman Old Style" panose="02050604050505020204" pitchFamily="18" charset="0"/>
              </a:rPr>
              <a:t>On Mount Pelion, near Chiron's cave, the marriage of </a:t>
            </a:r>
            <a:r>
              <a:rPr lang="en-US" b="1" dirty="0">
                <a:solidFill>
                  <a:srgbClr val="002060"/>
                </a:solidFill>
                <a:latin typeface="Bookman Old Style" panose="02050604050505020204" pitchFamily="18" charset="0"/>
              </a:rPr>
              <a:t>Thetis</a:t>
            </a:r>
            <a:r>
              <a:rPr lang="en-US" dirty="0">
                <a:solidFill>
                  <a:srgbClr val="002060"/>
                </a:solidFill>
                <a:latin typeface="Bookman Old Style" panose="02050604050505020204" pitchFamily="18" charset="0"/>
              </a:rPr>
              <a:t> and </a:t>
            </a:r>
            <a:r>
              <a:rPr lang="en-US" b="1" dirty="0">
                <a:solidFill>
                  <a:srgbClr val="002060"/>
                </a:solidFill>
                <a:latin typeface="Bookman Old Style" panose="02050604050505020204" pitchFamily="18" charset="0"/>
              </a:rPr>
              <a:t>Peleus</a:t>
            </a:r>
            <a:r>
              <a:rPr lang="en-US" dirty="0">
                <a:solidFill>
                  <a:srgbClr val="002060"/>
                </a:solidFill>
                <a:latin typeface="Bookman Old Style" panose="02050604050505020204" pitchFamily="18" charset="0"/>
              </a:rPr>
              <a:t> took place. The uninvited goddess </a:t>
            </a:r>
            <a:r>
              <a:rPr lang="en-US" b="1" dirty="0">
                <a:solidFill>
                  <a:srgbClr val="002060"/>
                </a:solidFill>
                <a:latin typeface="Bookman Old Style" panose="02050604050505020204" pitchFamily="18" charset="0"/>
              </a:rPr>
              <a:t>Eris</a:t>
            </a:r>
            <a:r>
              <a:rPr lang="en-US" dirty="0">
                <a:solidFill>
                  <a:srgbClr val="002060"/>
                </a:solidFill>
                <a:latin typeface="Bookman Old Style" panose="02050604050505020204" pitchFamily="18" charset="0"/>
              </a:rPr>
              <a:t>, to take revenge for having been kept outside the party, brought a golden apple with the inscription "To the Fairest". The dispute that then arose between the goddesses Hera, Aphrodite and Athena resulted in events leading to the </a:t>
            </a:r>
            <a:r>
              <a:rPr lang="en-US" b="1" u="sng" dirty="0">
                <a:solidFill>
                  <a:srgbClr val="002060"/>
                </a:solidFill>
                <a:effectLst>
                  <a:outerShdw blurRad="38100" dist="38100" dir="2700000" algn="tl">
                    <a:srgbClr val="000000">
                      <a:alpha val="43137"/>
                    </a:srgbClr>
                  </a:outerShdw>
                </a:effectLst>
                <a:latin typeface="Bookman Old Style" panose="02050604050505020204" pitchFamily="18" charset="0"/>
              </a:rPr>
              <a:t>Trojan War</a:t>
            </a:r>
            <a:r>
              <a:rPr lang="en-US" dirty="0">
                <a:solidFill>
                  <a:srgbClr val="002060"/>
                </a:solidFill>
                <a:latin typeface="Bookman Old Style" panose="02050604050505020204" pitchFamily="18" charset="0"/>
              </a:rPr>
              <a:t>.</a:t>
            </a:r>
          </a:p>
        </p:txBody>
      </p:sp>
      <p:pic>
        <p:nvPicPr>
          <p:cNvPr id="5" name="Εικόνα 4">
            <a:extLst>
              <a:ext uri="{FF2B5EF4-FFF2-40B4-BE49-F238E27FC236}">
                <a16:creationId xmlns:a16="http://schemas.microsoft.com/office/drawing/2014/main" id="{1397F4B1-F9C4-95B6-C774-3D76E540BD81}"/>
              </a:ext>
            </a:extLst>
          </p:cNvPr>
          <p:cNvPicPr>
            <a:picLocks noChangeAspect="1"/>
          </p:cNvPicPr>
          <p:nvPr/>
        </p:nvPicPr>
        <p:blipFill>
          <a:blip r:embed="rId2"/>
          <a:stretch>
            <a:fillRect/>
          </a:stretch>
        </p:blipFill>
        <p:spPr>
          <a:xfrm>
            <a:off x="6876026" y="272364"/>
            <a:ext cx="4002370" cy="30017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7A7AAC9-93E9-0FF9-F384-988EDA07EB40}"/>
              </a:ext>
            </a:extLst>
          </p:cNvPr>
          <p:cNvSpPr txBox="1"/>
          <p:nvPr/>
        </p:nvSpPr>
        <p:spPr>
          <a:xfrm>
            <a:off x="7167716" y="3878638"/>
            <a:ext cx="4562167" cy="2031325"/>
          </a:xfrm>
          <a:prstGeom prst="rect">
            <a:avLst/>
          </a:prstGeom>
          <a:noFill/>
        </p:spPr>
        <p:txBody>
          <a:bodyPr wrap="square">
            <a:spAutoFit/>
          </a:bodyPr>
          <a:lstStyle/>
          <a:p>
            <a:pPr marL="285750" indent="-285750">
              <a:buFont typeface="Wingdings" panose="05000000000000000000" pitchFamily="2" charset="2"/>
              <a:buChar char="v"/>
            </a:pPr>
            <a:r>
              <a:rPr lang="en-US" dirty="0">
                <a:solidFill>
                  <a:srgbClr val="002060"/>
                </a:solidFill>
                <a:latin typeface="Bookman Old Style" panose="02050604050505020204" pitchFamily="18" charset="0"/>
              </a:rPr>
              <a:t>In addition, according to Greek mythology, Pelion </a:t>
            </a:r>
            <a:r>
              <a:rPr lang="en-US" b="1" i="1" dirty="0">
                <a:solidFill>
                  <a:srgbClr val="002060"/>
                </a:solidFill>
                <a:latin typeface="Bookman Old Style" panose="02050604050505020204" pitchFamily="18" charset="0"/>
              </a:rPr>
              <a:t>was the summer retreat of the 12 Olympians</a:t>
            </a:r>
            <a:r>
              <a:rPr lang="en-US" dirty="0">
                <a:solidFill>
                  <a:srgbClr val="002060"/>
                </a:solidFill>
                <a:latin typeface="Bookman Old Style" panose="02050604050505020204" pitchFamily="18" charset="0"/>
              </a:rPr>
              <a:t>. By throwing boulders from here and down into the sea, Zeus created the beautiful Sporades islands (Skiathos, </a:t>
            </a:r>
            <a:r>
              <a:rPr lang="en-US" dirty="0" err="1">
                <a:solidFill>
                  <a:srgbClr val="002060"/>
                </a:solidFill>
                <a:latin typeface="Bookman Old Style" panose="02050604050505020204" pitchFamily="18" charset="0"/>
              </a:rPr>
              <a:t>Skopelos</a:t>
            </a:r>
            <a:r>
              <a:rPr lang="en-US" dirty="0">
                <a:solidFill>
                  <a:srgbClr val="002060"/>
                </a:solidFill>
                <a:latin typeface="Bookman Old Style" panose="02050604050505020204" pitchFamily="18" charset="0"/>
              </a:rPr>
              <a:t> and </a:t>
            </a:r>
            <a:r>
              <a:rPr lang="en-US" dirty="0" err="1">
                <a:solidFill>
                  <a:srgbClr val="002060"/>
                </a:solidFill>
                <a:latin typeface="Bookman Old Style" panose="02050604050505020204" pitchFamily="18" charset="0"/>
              </a:rPr>
              <a:t>Alonissos</a:t>
            </a:r>
            <a:r>
              <a:rPr lang="en-US" dirty="0">
                <a:solidFill>
                  <a:srgbClr val="002060"/>
                </a:solidFill>
                <a:latin typeface="Bookman Old Style" panose="02050604050505020204" pitchFamily="18" charset="0"/>
              </a:rPr>
              <a:t>). </a:t>
            </a:r>
            <a:endParaRPr lang="el-GR" dirty="0">
              <a:solidFill>
                <a:srgbClr val="002060"/>
              </a:solidFill>
              <a:latin typeface="Bookman Old Style" panose="02050604050505020204" pitchFamily="18" charset="0"/>
            </a:endParaRPr>
          </a:p>
        </p:txBody>
      </p:sp>
      <p:pic>
        <p:nvPicPr>
          <p:cNvPr id="8" name="Εικόνα 7">
            <a:extLst>
              <a:ext uri="{FF2B5EF4-FFF2-40B4-BE49-F238E27FC236}">
                <a16:creationId xmlns:a16="http://schemas.microsoft.com/office/drawing/2014/main" id="{BEF60844-717B-3F78-D8A4-BAB6C7B4AC25}"/>
              </a:ext>
            </a:extLst>
          </p:cNvPr>
          <p:cNvPicPr>
            <a:picLocks noChangeAspect="1"/>
          </p:cNvPicPr>
          <p:nvPr/>
        </p:nvPicPr>
        <p:blipFill>
          <a:blip r:embed="rId3"/>
          <a:stretch>
            <a:fillRect/>
          </a:stretch>
        </p:blipFill>
        <p:spPr>
          <a:xfrm>
            <a:off x="304802" y="2869013"/>
            <a:ext cx="3480618" cy="19897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Εικόνα 8">
            <a:extLst>
              <a:ext uri="{FF2B5EF4-FFF2-40B4-BE49-F238E27FC236}">
                <a16:creationId xmlns:a16="http://schemas.microsoft.com/office/drawing/2014/main" id="{E73399D5-2820-CE5B-8E16-455D938C27A2}"/>
              </a:ext>
            </a:extLst>
          </p:cNvPr>
          <p:cNvPicPr>
            <a:picLocks noChangeAspect="1"/>
          </p:cNvPicPr>
          <p:nvPr/>
        </p:nvPicPr>
        <p:blipFill>
          <a:blip r:embed="rId4"/>
          <a:stretch>
            <a:fillRect/>
          </a:stretch>
        </p:blipFill>
        <p:spPr>
          <a:xfrm>
            <a:off x="3923709" y="4348809"/>
            <a:ext cx="3331860" cy="21123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274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16888" y="206477"/>
            <a:ext cx="10624738" cy="717755"/>
          </a:xfrm>
        </p:spPr>
        <p:txBody>
          <a:bodyPr rtlCol="0">
            <a:normAutofit/>
          </a:bodyPr>
          <a:lstStyle/>
          <a:p>
            <a:pPr algn="ctr" rtl="0"/>
            <a:r>
              <a:rPr lang="en-GB" b="1" i="1" dirty="0">
                <a:solidFill>
                  <a:srgbClr val="002060"/>
                </a:solidFill>
                <a:effectLst>
                  <a:outerShdw blurRad="38100" dist="38100" dir="2700000" algn="tl">
                    <a:srgbClr val="000000">
                      <a:alpha val="43137"/>
                    </a:srgbClr>
                  </a:outerShdw>
                </a:effectLst>
                <a:latin typeface="Bookman Old Style" panose="02050604050505020204" pitchFamily="18" charset="0"/>
              </a:rPr>
              <a:t>The Pelion train – a mythical route</a:t>
            </a:r>
            <a:endParaRPr lang="el-GR" b="1" i="1" dirty="0">
              <a:solidFill>
                <a:srgbClr val="002060"/>
              </a:solidFill>
              <a:effectLst>
                <a:outerShdw blurRad="38100" dist="38100" dir="2700000" algn="tl">
                  <a:srgbClr val="000000">
                    <a:alpha val="43137"/>
                  </a:srgbClr>
                </a:outerShdw>
              </a:effectLst>
              <a:latin typeface="Bookman Old Style" panose="02050604050505020204" pitchFamily="18" charset="0"/>
            </a:endParaRPr>
          </a:p>
        </p:txBody>
      </p:sp>
      <p:sp>
        <p:nvSpPr>
          <p:cNvPr id="6" name="Θέση περιεχομένου 5">
            <a:extLst>
              <a:ext uri="{FF2B5EF4-FFF2-40B4-BE49-F238E27FC236}">
                <a16:creationId xmlns:a16="http://schemas.microsoft.com/office/drawing/2014/main" id="{2A2B63AA-7806-D4E5-C5F3-FB1BB08976E1}"/>
              </a:ext>
            </a:extLst>
          </p:cNvPr>
          <p:cNvSpPr>
            <a:spLocks noGrp="1"/>
          </p:cNvSpPr>
          <p:nvPr>
            <p:ph sz="half" idx="2"/>
          </p:nvPr>
        </p:nvSpPr>
        <p:spPr>
          <a:xfrm>
            <a:off x="556505" y="970936"/>
            <a:ext cx="10662102" cy="1811592"/>
          </a:xfrm>
        </p:spPr>
        <p:txBody>
          <a:bodyPr>
            <a:noAutofit/>
          </a:bodyPr>
          <a:lstStyle/>
          <a:p>
            <a:pPr>
              <a:buFont typeface="Wingdings" panose="05000000000000000000" pitchFamily="2" charset="2"/>
              <a:buChar char="ü"/>
            </a:pPr>
            <a:r>
              <a:rPr lang="en-US" dirty="0">
                <a:solidFill>
                  <a:srgbClr val="002060"/>
                </a:solidFill>
                <a:latin typeface="Bookman Old Style" panose="02050604050505020204" pitchFamily="18" charset="0"/>
              </a:rPr>
              <a:t>Built in two stages, between 1892 and 1903, the railway route was an important factor in the further development of the villages of Pelion. </a:t>
            </a:r>
            <a:r>
              <a:rPr lang="en-US" b="1" i="1" dirty="0">
                <a:solidFill>
                  <a:srgbClr val="002060"/>
                </a:solidFill>
                <a:latin typeface="Bookman Old Style" panose="02050604050505020204" pitchFamily="18" charset="0"/>
              </a:rPr>
              <a:t>Evaristo de Chirico</a:t>
            </a:r>
            <a:r>
              <a:rPr lang="en-US" dirty="0">
                <a:solidFill>
                  <a:srgbClr val="002060"/>
                </a:solidFill>
                <a:latin typeface="Bookman Old Style" panose="02050604050505020204" pitchFamily="18" charset="0"/>
              </a:rPr>
              <a:t>, father of the famous painter Giorgio de Chirico, supervised the construction of the railway network. In the construction of the network, young De Chirico was there, observing the medium that would later inspire and consistently accompany his creation</a:t>
            </a:r>
          </a:p>
          <a:p>
            <a:pPr marL="45720" indent="0">
              <a:buNone/>
            </a:pPr>
            <a:endParaRPr lang="el-GR" dirty="0">
              <a:latin typeface="Bookman Old Style" panose="02050604050505020204" pitchFamily="18" charset="0"/>
            </a:endParaRPr>
          </a:p>
        </p:txBody>
      </p:sp>
      <p:pic>
        <p:nvPicPr>
          <p:cNvPr id="7" name="Εικόνα 6">
            <a:extLst>
              <a:ext uri="{FF2B5EF4-FFF2-40B4-BE49-F238E27FC236}">
                <a16:creationId xmlns:a16="http://schemas.microsoft.com/office/drawing/2014/main" id="{873975E5-3B31-6ED0-BA0D-7F989B463138}"/>
              </a:ext>
            </a:extLst>
          </p:cNvPr>
          <p:cNvPicPr>
            <a:picLocks noChangeAspect="1"/>
          </p:cNvPicPr>
          <p:nvPr/>
        </p:nvPicPr>
        <p:blipFill>
          <a:blip r:embed="rId3"/>
          <a:stretch>
            <a:fillRect/>
          </a:stretch>
        </p:blipFill>
        <p:spPr>
          <a:xfrm>
            <a:off x="475918" y="3222833"/>
            <a:ext cx="5259232" cy="30501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Εικόνα 7">
            <a:extLst>
              <a:ext uri="{FF2B5EF4-FFF2-40B4-BE49-F238E27FC236}">
                <a16:creationId xmlns:a16="http://schemas.microsoft.com/office/drawing/2014/main" id="{42A92D4A-495A-FB57-628A-1DF0C292034D}"/>
              </a:ext>
            </a:extLst>
          </p:cNvPr>
          <p:cNvPicPr>
            <a:picLocks noChangeAspect="1"/>
          </p:cNvPicPr>
          <p:nvPr/>
        </p:nvPicPr>
        <p:blipFill>
          <a:blip r:embed="rId4"/>
          <a:stretch>
            <a:fillRect/>
          </a:stretch>
        </p:blipFill>
        <p:spPr>
          <a:xfrm rot="285180">
            <a:off x="6794706" y="3008669"/>
            <a:ext cx="4640211" cy="31477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520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Θέση περιεχομένου 6" descr="Διάγραμμα αλληλοσυνδεόμενων δακτυλίων που εμφανίζει τρεις ομάδες σε επικαλυπτόμενους κύκλους"/>
          <p:cNvGraphicFramePr>
            <a:graphicFrameLocks noGrp="1"/>
          </p:cNvGraphicFramePr>
          <p:nvPr>
            <p:ph sz="half" idx="2"/>
            <p:extLst>
              <p:ext uri="{D42A27DB-BD31-4B8C-83A1-F6EECF244321}">
                <p14:modId xmlns:p14="http://schemas.microsoft.com/office/powerpoint/2010/main" val="2272907765"/>
              </p:ext>
            </p:extLst>
          </p:nvPr>
        </p:nvGraphicFramePr>
        <p:xfrm>
          <a:off x="6278563" y="1573213"/>
          <a:ext cx="4572000" cy="4141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Θέση περιεχομένου 5">
            <a:extLst>
              <a:ext uri="{FF2B5EF4-FFF2-40B4-BE49-F238E27FC236}">
                <a16:creationId xmlns:a16="http://schemas.microsoft.com/office/drawing/2014/main" id="{A02915DF-4D65-9025-02F2-33F5C246AF6E}"/>
              </a:ext>
            </a:extLst>
          </p:cNvPr>
          <p:cNvPicPr>
            <a:picLocks noGrp="1" noChangeAspect="1"/>
          </p:cNvPicPr>
          <p:nvPr>
            <p:ph sz="half" idx="1"/>
          </p:nvPr>
        </p:nvPicPr>
        <p:blipFill>
          <a:blip r:embed="rId8"/>
          <a:stretch>
            <a:fillRect/>
          </a:stretch>
        </p:blipFill>
        <p:spPr>
          <a:xfrm>
            <a:off x="289238" y="3807021"/>
            <a:ext cx="5171776" cy="2633159"/>
          </a:xfrm>
          <a:prstGeom prst="rect">
            <a:avLst/>
          </a:prstGeom>
          <a:ln w="228600" cap="sq" cmpd="thickThin">
            <a:solidFill>
              <a:srgbClr val="000000"/>
            </a:solidFill>
            <a:prstDash val="solid"/>
            <a:miter lim="800000"/>
          </a:ln>
          <a:effectLst>
            <a:innerShdw blurRad="76200">
              <a:srgbClr val="000000"/>
            </a:innerShdw>
          </a:effectLst>
        </p:spPr>
      </p:pic>
      <p:sp>
        <p:nvSpPr>
          <p:cNvPr id="12" name="TextBox 11">
            <a:extLst>
              <a:ext uri="{FF2B5EF4-FFF2-40B4-BE49-F238E27FC236}">
                <a16:creationId xmlns:a16="http://schemas.microsoft.com/office/drawing/2014/main" id="{97791CB1-4A10-2038-925D-2AC9591EC2AF}"/>
              </a:ext>
            </a:extLst>
          </p:cNvPr>
          <p:cNvSpPr txBox="1"/>
          <p:nvPr/>
        </p:nvSpPr>
        <p:spPr>
          <a:xfrm>
            <a:off x="289238" y="726121"/>
            <a:ext cx="5437239" cy="2246769"/>
          </a:xfrm>
          <a:prstGeom prst="rect">
            <a:avLst/>
          </a:prstGeom>
          <a:noFill/>
        </p:spPr>
        <p:txBody>
          <a:bodyPr wrap="square">
            <a:spAutoFit/>
          </a:bodyPr>
          <a:lstStyle/>
          <a:p>
            <a:pPr marL="342900" indent="-342900">
              <a:buFont typeface="Wingdings" panose="05000000000000000000" pitchFamily="2" charset="2"/>
              <a:buChar char="ü"/>
            </a:pPr>
            <a:r>
              <a:rPr lang="en-US" sz="2000" b="1" dirty="0" err="1">
                <a:solidFill>
                  <a:srgbClr val="002060"/>
                </a:solidFill>
                <a:effectLst>
                  <a:outerShdw blurRad="38100" dist="38100" dir="2700000" algn="tl">
                    <a:srgbClr val="000000">
                      <a:alpha val="43137"/>
                    </a:srgbClr>
                  </a:outerShdw>
                </a:effectLst>
                <a:latin typeface="Bookman Old Style" panose="02050604050505020204" pitchFamily="18" charset="0"/>
              </a:rPr>
              <a:t>Mountzouris</a:t>
            </a:r>
            <a:r>
              <a:rPr lang="en-US" sz="2000" dirty="0">
                <a:solidFill>
                  <a:srgbClr val="002060"/>
                </a:solidFill>
                <a:latin typeface="Bookman Old Style" panose="02050604050505020204" pitchFamily="18" charset="0"/>
              </a:rPr>
              <a:t>, as the Pelion Train as it was once called, because of the steam and the smoke it left in its passage by the steam engine, crosses a route of about 90 minutes journey and of a total length of 15 kilometers and a time of about 90 minutes. </a:t>
            </a:r>
            <a:endParaRPr lang="el-GR" sz="2000" dirty="0">
              <a:solidFill>
                <a:srgbClr val="002060"/>
              </a:solidFill>
              <a:latin typeface="Bookman Old Style" panose="02050604050505020204" pitchFamily="18" charset="0"/>
            </a:endParaRPr>
          </a:p>
        </p:txBody>
      </p:sp>
      <p:sp>
        <p:nvSpPr>
          <p:cNvPr id="14" name="TextBox 13">
            <a:extLst>
              <a:ext uri="{FF2B5EF4-FFF2-40B4-BE49-F238E27FC236}">
                <a16:creationId xmlns:a16="http://schemas.microsoft.com/office/drawing/2014/main" id="{0BD0763E-B96D-A365-B68D-29C77A3D83D2}"/>
              </a:ext>
            </a:extLst>
          </p:cNvPr>
          <p:cNvSpPr txBox="1"/>
          <p:nvPr/>
        </p:nvSpPr>
        <p:spPr>
          <a:xfrm>
            <a:off x="5913438" y="4469179"/>
            <a:ext cx="6096000" cy="1631216"/>
          </a:xfrm>
          <a:prstGeom prst="rect">
            <a:avLst/>
          </a:prstGeom>
          <a:noFill/>
        </p:spPr>
        <p:txBody>
          <a:bodyPr wrap="square">
            <a:spAutoFit/>
          </a:bodyPr>
          <a:lstStyle/>
          <a:p>
            <a:pPr marL="342900" indent="-342900">
              <a:buFont typeface="Wingdings" panose="05000000000000000000" pitchFamily="2" charset="2"/>
              <a:buChar char="ü"/>
            </a:pPr>
            <a:r>
              <a:rPr lang="en-US" sz="2000" dirty="0">
                <a:solidFill>
                  <a:srgbClr val="002060"/>
                </a:solidFill>
                <a:latin typeface="Bookman Old Style" panose="02050604050505020204" pitchFamily="18" charset="0"/>
              </a:rPr>
              <a:t>The route includes images of magnificent natural landscape and intricate human constructions of carved marble and gray limestone, arched bridges, arches and gables of the tunnels.</a:t>
            </a:r>
            <a:endParaRPr lang="el-GR" sz="2000" dirty="0">
              <a:solidFill>
                <a:srgbClr val="002060"/>
              </a:solidFill>
              <a:latin typeface="Bookman Old Style" panose="02050604050505020204" pitchFamily="18" charset="0"/>
            </a:endParaRPr>
          </a:p>
        </p:txBody>
      </p:sp>
      <p:pic>
        <p:nvPicPr>
          <p:cNvPr id="15" name="Εικόνα 14">
            <a:extLst>
              <a:ext uri="{FF2B5EF4-FFF2-40B4-BE49-F238E27FC236}">
                <a16:creationId xmlns:a16="http://schemas.microsoft.com/office/drawing/2014/main" id="{DA6262C3-AE0F-BDCE-278F-C3DB34B3FFA7}"/>
              </a:ext>
            </a:extLst>
          </p:cNvPr>
          <p:cNvPicPr>
            <a:picLocks noChangeAspect="1"/>
          </p:cNvPicPr>
          <p:nvPr/>
        </p:nvPicPr>
        <p:blipFill>
          <a:blip r:embed="rId9"/>
          <a:stretch>
            <a:fillRect/>
          </a:stretch>
        </p:blipFill>
        <p:spPr>
          <a:xfrm>
            <a:off x="6379881" y="334061"/>
            <a:ext cx="5288231" cy="36195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410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a:xfrm>
            <a:off x="2943779" y="265176"/>
            <a:ext cx="5511964" cy="766588"/>
          </a:xfrm>
        </p:spPr>
        <p:txBody>
          <a:bodyPr rtlCol="0"/>
          <a:lstStyle/>
          <a:p>
            <a:pPr algn="ctr" rtl="0"/>
            <a:r>
              <a:rPr lang="en-GB" b="1" dirty="0">
                <a:solidFill>
                  <a:srgbClr val="002060"/>
                </a:solidFill>
                <a:effectLst>
                  <a:outerShdw blurRad="38100" dist="38100" dir="2700000" algn="tl">
                    <a:srgbClr val="000000">
                      <a:alpha val="43137"/>
                    </a:srgbClr>
                  </a:outerShdw>
                </a:effectLst>
                <a:latin typeface="Bookman Old Style" panose="02050604050505020204" pitchFamily="18" charset="0"/>
              </a:rPr>
              <a:t>What to do in Volos!</a:t>
            </a:r>
            <a:endParaRPr lang="el-GR" b="1" dirty="0">
              <a:solidFill>
                <a:srgbClr val="002060"/>
              </a:solidFill>
              <a:effectLst>
                <a:outerShdw blurRad="38100" dist="38100" dir="2700000" algn="tl">
                  <a:srgbClr val="000000">
                    <a:alpha val="43137"/>
                  </a:srgbClr>
                </a:outerShdw>
              </a:effectLst>
              <a:latin typeface="Bookman Old Style" panose="02050604050505020204" pitchFamily="18" charset="0"/>
            </a:endParaRPr>
          </a:p>
        </p:txBody>
      </p:sp>
      <p:sp>
        <p:nvSpPr>
          <p:cNvPr id="7" name="Θέση κειμένου 6"/>
          <p:cNvSpPr>
            <a:spLocks noGrp="1"/>
          </p:cNvSpPr>
          <p:nvPr>
            <p:ph type="body" idx="1"/>
          </p:nvPr>
        </p:nvSpPr>
        <p:spPr>
          <a:xfrm>
            <a:off x="416887" y="1224925"/>
            <a:ext cx="4872868" cy="4359797"/>
          </a:xfrm>
        </p:spPr>
        <p:txBody>
          <a:bodyPr rtlCol="0">
            <a:normAutofit fontScale="25000" lnSpcReduction="20000"/>
          </a:bodyPr>
          <a:lstStyle/>
          <a:p>
            <a:pPr marL="342900" indent="-342900" rtl="0">
              <a:lnSpc>
                <a:spcPct val="120000"/>
              </a:lnSpc>
              <a:buFont typeface="Wingdings" panose="05000000000000000000" pitchFamily="2" charset="2"/>
              <a:buChar char="Ø"/>
            </a:pPr>
            <a:r>
              <a:rPr lang="en-US" sz="8000" dirty="0">
                <a:solidFill>
                  <a:srgbClr val="002060"/>
                </a:solidFill>
                <a:latin typeface="Bookman Old Style" panose="02050604050505020204" pitchFamily="18" charset="0"/>
              </a:rPr>
              <a:t>The ultimate highlight of any trip to Volos and Pelion is the </a:t>
            </a:r>
            <a:r>
              <a:rPr lang="en-US" sz="8000" dirty="0" err="1">
                <a:solidFill>
                  <a:srgbClr val="002060"/>
                </a:solidFill>
                <a:latin typeface="Bookman Old Style" panose="02050604050505020204" pitchFamily="18" charset="0"/>
              </a:rPr>
              <a:t>nar</a:t>
            </a:r>
            <a:r>
              <a:rPr lang="en-GB" sz="8000" dirty="0">
                <a:solidFill>
                  <a:srgbClr val="002060"/>
                </a:solidFill>
                <a:latin typeface="Bookman Old Style" panose="02050604050505020204" pitchFamily="18" charset="0"/>
              </a:rPr>
              <a:t>row</a:t>
            </a:r>
            <a:r>
              <a:rPr lang="en-US" sz="8000" dirty="0">
                <a:solidFill>
                  <a:srgbClr val="002060"/>
                </a:solidFill>
                <a:latin typeface="Bookman Old Style" panose="02050604050505020204" pitchFamily="18" charset="0"/>
              </a:rPr>
              <a:t> gauge Pelion Train or </a:t>
            </a:r>
            <a:r>
              <a:rPr lang="en-US" sz="8000" dirty="0" err="1">
                <a:solidFill>
                  <a:srgbClr val="002060"/>
                </a:solidFill>
                <a:latin typeface="Bookman Old Style" panose="02050604050505020204" pitchFamily="18" charset="0"/>
              </a:rPr>
              <a:t>trenaki</a:t>
            </a:r>
            <a:r>
              <a:rPr lang="en-US" sz="8000" dirty="0">
                <a:solidFill>
                  <a:srgbClr val="002060"/>
                </a:solidFill>
                <a:latin typeface="Bookman Old Style" panose="02050604050505020204" pitchFamily="18" charset="0"/>
              </a:rPr>
              <a:t> (little train) as locals affectionately call it. </a:t>
            </a:r>
          </a:p>
          <a:p>
            <a:pPr marL="342900" indent="-342900" rtl="0">
              <a:lnSpc>
                <a:spcPct val="120000"/>
              </a:lnSpc>
              <a:buFont typeface="Wingdings" panose="05000000000000000000" pitchFamily="2" charset="2"/>
              <a:buChar char="Ø"/>
            </a:pPr>
            <a:r>
              <a:rPr lang="en-US" sz="8000" dirty="0">
                <a:solidFill>
                  <a:srgbClr val="002060"/>
                </a:solidFill>
                <a:latin typeface="Bookman Old Style" panose="02050604050505020204" pitchFamily="18" charset="0"/>
              </a:rPr>
              <a:t>Apart from the exceptional natural scenery, riding the Pelion Train is also a unique way to marvel at architectural wonders along the way. The most striking of these are the </a:t>
            </a:r>
            <a:r>
              <a:rPr lang="en-US" sz="8000" b="1" i="1" dirty="0">
                <a:solidFill>
                  <a:srgbClr val="002060"/>
                </a:solidFill>
                <a:effectLst>
                  <a:outerShdw blurRad="38100" dist="38100" dir="2700000" algn="tl">
                    <a:srgbClr val="000000">
                      <a:alpha val="43137"/>
                    </a:srgbClr>
                  </a:outerShdw>
                </a:effectLst>
                <a:latin typeface="Bookman Old Style" panose="02050604050505020204" pitchFamily="18" charset="0"/>
              </a:rPr>
              <a:t>five-arched stone bridge of </a:t>
            </a:r>
            <a:r>
              <a:rPr lang="en-US" sz="8000" b="1" i="1" dirty="0" err="1">
                <a:solidFill>
                  <a:srgbClr val="002060"/>
                </a:solidFill>
                <a:effectLst>
                  <a:outerShdw blurRad="38100" dist="38100" dir="2700000" algn="tl">
                    <a:srgbClr val="000000">
                      <a:alpha val="43137"/>
                    </a:srgbClr>
                  </a:outerShdw>
                </a:effectLst>
                <a:latin typeface="Bookman Old Style" panose="02050604050505020204" pitchFamily="18" charset="0"/>
              </a:rPr>
              <a:t>Kalorema</a:t>
            </a:r>
            <a:r>
              <a:rPr lang="en-US" sz="8000" i="1" dirty="0">
                <a:solidFill>
                  <a:srgbClr val="002060"/>
                </a:solidFill>
                <a:latin typeface="Bookman Old Style" panose="02050604050505020204" pitchFamily="18" charset="0"/>
              </a:rPr>
              <a:t> </a:t>
            </a:r>
            <a:r>
              <a:rPr lang="en-US" sz="8000" dirty="0">
                <a:solidFill>
                  <a:srgbClr val="002060"/>
                </a:solidFill>
                <a:latin typeface="Bookman Old Style" panose="02050604050505020204" pitchFamily="18" charset="0"/>
              </a:rPr>
              <a:t>and the superb </a:t>
            </a:r>
            <a:r>
              <a:rPr lang="en-US" sz="8000" b="1" i="1" dirty="0">
                <a:solidFill>
                  <a:srgbClr val="002060"/>
                </a:solidFill>
                <a:effectLst>
                  <a:outerShdw blurRad="38100" dist="38100" dir="2700000" algn="tl">
                    <a:srgbClr val="000000">
                      <a:alpha val="43137"/>
                    </a:srgbClr>
                  </a:outerShdw>
                </a:effectLst>
                <a:latin typeface="Bookman Old Style" panose="02050604050505020204" pitchFamily="18" charset="0"/>
              </a:rPr>
              <a:t>De Chirico Bridge</a:t>
            </a:r>
            <a:r>
              <a:rPr lang="en-US" sz="8000" dirty="0">
                <a:solidFill>
                  <a:srgbClr val="002060"/>
                </a:solidFill>
                <a:latin typeface="Bookman Old Style" panose="02050604050505020204" pitchFamily="18" charset="0"/>
              </a:rPr>
              <a:t>.</a:t>
            </a:r>
          </a:p>
          <a:p>
            <a:pPr marL="342900" indent="-342900" rtl="0">
              <a:lnSpc>
                <a:spcPct val="120000"/>
              </a:lnSpc>
              <a:buFont typeface="Wingdings" panose="05000000000000000000" pitchFamily="2" charset="2"/>
              <a:buChar char="Ø"/>
            </a:pPr>
            <a:endParaRPr lang="en-US" dirty="0">
              <a:solidFill>
                <a:srgbClr val="002060"/>
              </a:solidFill>
              <a:latin typeface="Bookman Old Style" panose="02050604050505020204" pitchFamily="18" charset="0"/>
            </a:endParaRPr>
          </a:p>
          <a:p>
            <a:pPr marL="342900" indent="-342900" rtl="0">
              <a:lnSpc>
                <a:spcPct val="120000"/>
              </a:lnSpc>
              <a:buFont typeface="Wingdings" panose="05000000000000000000" pitchFamily="2" charset="2"/>
              <a:buChar char="Ø"/>
            </a:pPr>
            <a:endParaRPr lang="el-GR" dirty="0">
              <a:solidFill>
                <a:srgbClr val="002060"/>
              </a:solidFill>
              <a:latin typeface="Bookman Old Style" panose="02050604050505020204" pitchFamily="18" charset="0"/>
            </a:endParaRPr>
          </a:p>
        </p:txBody>
      </p:sp>
      <p:pic>
        <p:nvPicPr>
          <p:cNvPr id="2" name="Εικόνα 1">
            <a:extLst>
              <a:ext uri="{FF2B5EF4-FFF2-40B4-BE49-F238E27FC236}">
                <a16:creationId xmlns:a16="http://schemas.microsoft.com/office/drawing/2014/main" id="{444E9E30-3DB7-E3B8-8B96-E1C4052CA584}"/>
              </a:ext>
            </a:extLst>
          </p:cNvPr>
          <p:cNvPicPr>
            <a:picLocks noChangeAspect="1"/>
          </p:cNvPicPr>
          <p:nvPr/>
        </p:nvPicPr>
        <p:blipFill>
          <a:blip r:embed="rId3"/>
          <a:stretch>
            <a:fillRect/>
          </a:stretch>
        </p:blipFill>
        <p:spPr>
          <a:xfrm>
            <a:off x="7722066" y="1076210"/>
            <a:ext cx="3981737" cy="2523838"/>
          </a:xfrm>
          <a:prstGeom prst="rect">
            <a:avLst/>
          </a:prstGeom>
          <a:ln>
            <a:noFill/>
          </a:ln>
          <a:effectLst>
            <a:softEdge rad="112500"/>
          </a:effectLst>
        </p:spPr>
      </p:pic>
      <p:pic>
        <p:nvPicPr>
          <p:cNvPr id="3" name="Εικόνα 2">
            <a:extLst>
              <a:ext uri="{FF2B5EF4-FFF2-40B4-BE49-F238E27FC236}">
                <a16:creationId xmlns:a16="http://schemas.microsoft.com/office/drawing/2014/main" id="{C51E9416-2738-7735-7A5B-996DBBD57CA0}"/>
              </a:ext>
            </a:extLst>
          </p:cNvPr>
          <p:cNvPicPr>
            <a:picLocks noChangeAspect="1"/>
          </p:cNvPicPr>
          <p:nvPr/>
        </p:nvPicPr>
        <p:blipFill>
          <a:blip r:embed="rId4"/>
          <a:stretch>
            <a:fillRect/>
          </a:stretch>
        </p:blipFill>
        <p:spPr>
          <a:xfrm>
            <a:off x="5640769" y="3721820"/>
            <a:ext cx="4396708" cy="2871004"/>
          </a:xfrm>
          <a:prstGeom prst="rect">
            <a:avLst/>
          </a:prstGeom>
          <a:ln>
            <a:noFill/>
          </a:ln>
          <a:effectLst>
            <a:softEdge rad="112500"/>
          </a:effectLst>
        </p:spPr>
      </p:pic>
    </p:spTree>
    <p:extLst>
      <p:ext uri="{BB962C8B-B14F-4D97-AF65-F5344CB8AC3E}">
        <p14:creationId xmlns:p14="http://schemas.microsoft.com/office/powerpoint/2010/main" val="21272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9FB564-20E3-D0ED-C340-23DB68A66626}"/>
              </a:ext>
            </a:extLst>
          </p:cNvPr>
          <p:cNvSpPr txBox="1"/>
          <p:nvPr/>
        </p:nvSpPr>
        <p:spPr>
          <a:xfrm>
            <a:off x="521110" y="301012"/>
            <a:ext cx="7905135" cy="2523768"/>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002060"/>
                </a:solidFill>
                <a:latin typeface="Bookman Old Style" panose="02050604050505020204" pitchFamily="18" charset="0"/>
              </a:rPr>
              <a:t>Visiting the </a:t>
            </a:r>
            <a:r>
              <a:rPr lang="en-US" sz="2000" b="1" i="1" dirty="0" err="1">
                <a:solidFill>
                  <a:srgbClr val="002060"/>
                </a:solidFill>
                <a:effectLst>
                  <a:outerShdw blurRad="38100" dist="38100" dir="2700000" algn="tl">
                    <a:srgbClr val="000000">
                      <a:alpha val="43137"/>
                    </a:srgbClr>
                  </a:outerShdw>
                </a:effectLst>
                <a:latin typeface="Bookman Old Style" panose="02050604050505020204" pitchFamily="18" charset="0"/>
              </a:rPr>
              <a:t>Tsalapatas</a:t>
            </a:r>
            <a:r>
              <a:rPr lang="en-US" sz="2000" b="1" i="1" dirty="0">
                <a:solidFill>
                  <a:srgbClr val="002060"/>
                </a:solidFill>
                <a:effectLst>
                  <a:outerShdw blurRad="38100" dist="38100" dir="2700000" algn="tl">
                    <a:srgbClr val="000000">
                      <a:alpha val="43137"/>
                    </a:srgbClr>
                  </a:outerShdw>
                </a:effectLst>
                <a:latin typeface="Bookman Old Style" panose="02050604050505020204" pitchFamily="18" charset="0"/>
              </a:rPr>
              <a:t> Rooftile and Brickworks Museum </a:t>
            </a:r>
            <a:r>
              <a:rPr lang="en-US" sz="2000" dirty="0">
                <a:solidFill>
                  <a:srgbClr val="002060"/>
                </a:solidFill>
                <a:latin typeface="Bookman Old Style" panose="02050604050505020204" pitchFamily="18" charset="0"/>
              </a:rPr>
              <a:t>is one of the top things to do in Volos. Fascinating for children and adults alike, the </a:t>
            </a:r>
            <a:r>
              <a:rPr lang="en-US" sz="2000" dirty="0" err="1">
                <a:solidFill>
                  <a:srgbClr val="002060"/>
                </a:solidFill>
                <a:latin typeface="Bookman Old Style" panose="02050604050505020204" pitchFamily="18" charset="0"/>
              </a:rPr>
              <a:t>Tsalapatas</a:t>
            </a:r>
            <a:r>
              <a:rPr lang="en-US" sz="2000" dirty="0">
                <a:solidFill>
                  <a:srgbClr val="002060"/>
                </a:solidFill>
                <a:latin typeface="Bookman Old Style" panose="02050604050505020204" pitchFamily="18" charset="0"/>
              </a:rPr>
              <a:t> Museum is a rare example of a surviving industrial complex in Greece. The museum is housed in a former rooftile and brickworks factory and it aims to showcase the industrial heritage of the city of Volos.</a:t>
            </a:r>
          </a:p>
          <a:p>
            <a:endParaRPr lang="en-US" dirty="0"/>
          </a:p>
        </p:txBody>
      </p:sp>
      <p:pic>
        <p:nvPicPr>
          <p:cNvPr id="7" name="Εικόνα 6">
            <a:extLst>
              <a:ext uri="{FF2B5EF4-FFF2-40B4-BE49-F238E27FC236}">
                <a16:creationId xmlns:a16="http://schemas.microsoft.com/office/drawing/2014/main" id="{171F5F5C-D454-B137-C79B-1097E0477732}"/>
              </a:ext>
            </a:extLst>
          </p:cNvPr>
          <p:cNvPicPr>
            <a:picLocks noChangeAspect="1"/>
          </p:cNvPicPr>
          <p:nvPr/>
        </p:nvPicPr>
        <p:blipFill>
          <a:blip r:embed="rId3"/>
          <a:stretch>
            <a:fillRect/>
          </a:stretch>
        </p:blipFill>
        <p:spPr>
          <a:xfrm>
            <a:off x="3582362" y="2824780"/>
            <a:ext cx="5060351" cy="3587646"/>
          </a:xfrm>
          <a:prstGeom prst="rect">
            <a:avLst/>
          </a:prstGeom>
          <a:ln>
            <a:noFill/>
          </a:ln>
          <a:effectLst>
            <a:softEdge rad="112500"/>
          </a:effectLst>
        </p:spPr>
      </p:pic>
      <p:pic>
        <p:nvPicPr>
          <p:cNvPr id="8" name="Εικόνα 7">
            <a:extLst>
              <a:ext uri="{FF2B5EF4-FFF2-40B4-BE49-F238E27FC236}">
                <a16:creationId xmlns:a16="http://schemas.microsoft.com/office/drawing/2014/main" id="{958BA86E-98F1-56B1-BB0C-8D3E6636C0D5}"/>
              </a:ext>
            </a:extLst>
          </p:cNvPr>
          <p:cNvPicPr>
            <a:picLocks noChangeAspect="1"/>
          </p:cNvPicPr>
          <p:nvPr/>
        </p:nvPicPr>
        <p:blipFill>
          <a:blip r:embed="rId4"/>
          <a:stretch>
            <a:fillRect/>
          </a:stretch>
        </p:blipFill>
        <p:spPr>
          <a:xfrm>
            <a:off x="8755626" y="3752748"/>
            <a:ext cx="3436374" cy="2577281"/>
          </a:xfrm>
          <a:prstGeom prst="rect">
            <a:avLst/>
          </a:prstGeom>
          <a:ln>
            <a:noFill/>
          </a:ln>
          <a:effectLst>
            <a:softEdge rad="112500"/>
          </a:effectLst>
        </p:spPr>
      </p:pic>
      <p:pic>
        <p:nvPicPr>
          <p:cNvPr id="9" name="Εικόνα 8">
            <a:extLst>
              <a:ext uri="{FF2B5EF4-FFF2-40B4-BE49-F238E27FC236}">
                <a16:creationId xmlns:a16="http://schemas.microsoft.com/office/drawing/2014/main" id="{530C974F-4D72-359C-79B7-20CCD932D92C}"/>
              </a:ext>
            </a:extLst>
          </p:cNvPr>
          <p:cNvPicPr>
            <a:picLocks noChangeAspect="1"/>
          </p:cNvPicPr>
          <p:nvPr/>
        </p:nvPicPr>
        <p:blipFill>
          <a:blip r:embed="rId5"/>
          <a:stretch>
            <a:fillRect/>
          </a:stretch>
        </p:blipFill>
        <p:spPr>
          <a:xfrm>
            <a:off x="8800383" y="599768"/>
            <a:ext cx="3253965" cy="2770903"/>
          </a:xfrm>
          <a:prstGeom prst="rect">
            <a:avLst/>
          </a:prstGeom>
          <a:ln>
            <a:noFill/>
          </a:ln>
          <a:effectLst>
            <a:softEdge rad="112500"/>
          </a:effectLst>
        </p:spPr>
      </p:pic>
      <p:pic>
        <p:nvPicPr>
          <p:cNvPr id="10" name="Εικόνα 9">
            <a:extLst>
              <a:ext uri="{FF2B5EF4-FFF2-40B4-BE49-F238E27FC236}">
                <a16:creationId xmlns:a16="http://schemas.microsoft.com/office/drawing/2014/main" id="{DAA65927-B1E2-1188-F8B8-97EB5DD6123B}"/>
              </a:ext>
            </a:extLst>
          </p:cNvPr>
          <p:cNvPicPr>
            <a:picLocks noChangeAspect="1"/>
          </p:cNvPicPr>
          <p:nvPr/>
        </p:nvPicPr>
        <p:blipFill>
          <a:blip/>
          <a:stretch>
            <a:fillRect/>
          </a:stretch>
        </p:blipFill>
        <p:spPr>
          <a:xfrm>
            <a:off x="181069" y="3539614"/>
            <a:ext cx="3288380" cy="2790416"/>
          </a:xfrm>
          <a:prstGeom prst="rect">
            <a:avLst/>
          </a:prstGeom>
          <a:ln>
            <a:noFill/>
          </a:ln>
          <a:effectLst>
            <a:softEdge rad="112500"/>
          </a:effectLst>
        </p:spPr>
      </p:pic>
    </p:spTree>
    <p:extLst>
      <p:ext uri="{BB962C8B-B14F-4D97-AF65-F5344CB8AC3E}">
        <p14:creationId xmlns:p14="http://schemas.microsoft.com/office/powerpoint/2010/main" val="16893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E5A7C5-0A39-9144-D9F4-D82FF4151AD9}"/>
              </a:ext>
            </a:extLst>
          </p:cNvPr>
          <p:cNvSpPr txBox="1"/>
          <p:nvPr/>
        </p:nvSpPr>
        <p:spPr>
          <a:xfrm>
            <a:off x="422787" y="197944"/>
            <a:ext cx="9566787" cy="1938992"/>
          </a:xfrm>
          <a:prstGeom prst="rect">
            <a:avLst/>
          </a:prstGeom>
          <a:noFill/>
        </p:spPr>
        <p:txBody>
          <a:bodyPr wrap="square">
            <a:spAutoFit/>
          </a:bodyPr>
          <a:lstStyle/>
          <a:p>
            <a:pPr marL="285750" indent="-285750">
              <a:buFont typeface="Wingdings" panose="05000000000000000000" pitchFamily="2" charset="2"/>
              <a:buChar char="Ø"/>
            </a:pPr>
            <a:r>
              <a:rPr lang="en-US" sz="2000" dirty="0">
                <a:solidFill>
                  <a:srgbClr val="002060"/>
                </a:solidFill>
                <a:latin typeface="Bookman Old Style" panose="02050604050505020204" pitchFamily="18" charset="0"/>
              </a:rPr>
              <a:t>See an </a:t>
            </a:r>
            <a:r>
              <a:rPr lang="en-US" sz="2000" b="1" i="1" dirty="0">
                <a:solidFill>
                  <a:srgbClr val="002060"/>
                </a:solidFill>
                <a:effectLst>
                  <a:outerShdw blurRad="38100" dist="38100" dir="2700000" algn="tl">
                    <a:srgbClr val="000000">
                      <a:alpha val="43137"/>
                    </a:srgbClr>
                  </a:outerShdw>
                </a:effectLst>
                <a:latin typeface="Bookman Old Style" panose="02050604050505020204" pitchFamily="18" charset="0"/>
              </a:rPr>
              <a:t>Ancient Civilization at the Archaeological Site of </a:t>
            </a:r>
            <a:r>
              <a:rPr lang="en-US" sz="2000" b="1" i="1" dirty="0" err="1">
                <a:solidFill>
                  <a:srgbClr val="002060"/>
                </a:solidFill>
                <a:effectLst>
                  <a:outerShdw blurRad="38100" dist="38100" dir="2700000" algn="tl">
                    <a:srgbClr val="000000">
                      <a:alpha val="43137"/>
                    </a:srgbClr>
                  </a:outerShdw>
                </a:effectLst>
                <a:latin typeface="Bookman Old Style" panose="02050604050505020204" pitchFamily="18" charset="0"/>
              </a:rPr>
              <a:t>Dimini</a:t>
            </a:r>
            <a:r>
              <a:rPr lang="en-US" sz="2000" dirty="0">
                <a:solidFill>
                  <a:srgbClr val="002060"/>
                </a:solidFill>
                <a:latin typeface="Bookman Old Style" panose="02050604050505020204" pitchFamily="18" charset="0"/>
              </a:rPr>
              <a:t>. Three miles outside of Volos, the </a:t>
            </a:r>
            <a:r>
              <a:rPr lang="en-US" sz="2000" dirty="0" err="1">
                <a:solidFill>
                  <a:srgbClr val="002060"/>
                </a:solidFill>
                <a:latin typeface="Bookman Old Style" panose="02050604050505020204" pitchFamily="18" charset="0"/>
              </a:rPr>
              <a:t>Dimini</a:t>
            </a:r>
            <a:r>
              <a:rPr lang="en-US" sz="2000" dirty="0">
                <a:solidFill>
                  <a:srgbClr val="002060"/>
                </a:solidFill>
                <a:latin typeface="Bookman Old Style" panose="02050604050505020204" pitchFamily="18" charset="0"/>
              </a:rPr>
              <a:t> site provides us with one of the most complete pictures of a Neolithic settlement available. This well-organized, 25-acre Neolithic settlement has ruins going back to the 5th Century B.C. and is believed to have been home to a thriving and sophisticated stone age community with a rich social culture. </a:t>
            </a:r>
            <a:endParaRPr lang="el-GR" sz="2000" dirty="0">
              <a:solidFill>
                <a:srgbClr val="002060"/>
              </a:solidFill>
              <a:latin typeface="Bookman Old Style" panose="02050604050505020204" pitchFamily="18" charset="0"/>
            </a:endParaRPr>
          </a:p>
        </p:txBody>
      </p:sp>
      <p:pic>
        <p:nvPicPr>
          <p:cNvPr id="4" name="Εικόνα 3">
            <a:extLst>
              <a:ext uri="{FF2B5EF4-FFF2-40B4-BE49-F238E27FC236}">
                <a16:creationId xmlns:a16="http://schemas.microsoft.com/office/drawing/2014/main" id="{5C551DE0-6E97-6B77-307E-4DCE839528B7}"/>
              </a:ext>
            </a:extLst>
          </p:cNvPr>
          <p:cNvPicPr>
            <a:picLocks noChangeAspect="1"/>
          </p:cNvPicPr>
          <p:nvPr/>
        </p:nvPicPr>
        <p:blipFill>
          <a:blip r:embed="rId3"/>
          <a:stretch>
            <a:fillRect/>
          </a:stretch>
        </p:blipFill>
        <p:spPr>
          <a:xfrm>
            <a:off x="556867" y="2484025"/>
            <a:ext cx="5364798" cy="36611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Εικόνα 4">
            <a:extLst>
              <a:ext uri="{FF2B5EF4-FFF2-40B4-BE49-F238E27FC236}">
                <a16:creationId xmlns:a16="http://schemas.microsoft.com/office/drawing/2014/main" id="{234AB354-D4A9-5B81-66E3-D683CEFC6FA5}"/>
              </a:ext>
            </a:extLst>
          </p:cNvPr>
          <p:cNvPicPr>
            <a:picLocks noChangeAspect="1"/>
          </p:cNvPicPr>
          <p:nvPr/>
        </p:nvPicPr>
        <p:blipFill>
          <a:blip r:embed="rId4"/>
          <a:stretch>
            <a:fillRect/>
          </a:stretch>
        </p:blipFill>
        <p:spPr>
          <a:xfrm>
            <a:off x="6476812" y="3124552"/>
            <a:ext cx="5364798" cy="3429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24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EFFEE8-D993-1EC4-A8E8-DFB959CE1725}"/>
              </a:ext>
            </a:extLst>
          </p:cNvPr>
          <p:cNvSpPr txBox="1"/>
          <p:nvPr/>
        </p:nvSpPr>
        <p:spPr>
          <a:xfrm>
            <a:off x="2644877" y="247954"/>
            <a:ext cx="6902245" cy="2554545"/>
          </a:xfrm>
          <a:prstGeom prst="rect">
            <a:avLst/>
          </a:prstGeom>
          <a:noFill/>
        </p:spPr>
        <p:txBody>
          <a:bodyPr wrap="square">
            <a:spAutoFit/>
          </a:bodyPr>
          <a:lstStyle/>
          <a:p>
            <a:pPr marL="285750" indent="-285750">
              <a:buFont typeface="Wingdings" panose="05000000000000000000" pitchFamily="2" charset="2"/>
              <a:buChar char="Ø"/>
            </a:pPr>
            <a:r>
              <a:rPr lang="en-GB" sz="2000" b="1" i="1" dirty="0">
                <a:solidFill>
                  <a:srgbClr val="002060"/>
                </a:solidFill>
                <a:effectLst>
                  <a:outerShdw blurRad="38100" dist="38100" dir="2700000" algn="tl">
                    <a:srgbClr val="000000">
                      <a:alpha val="43137"/>
                    </a:srgbClr>
                  </a:outerShdw>
                </a:effectLst>
                <a:latin typeface="Bookman Old Style" panose="02050604050505020204" pitchFamily="18" charset="0"/>
              </a:rPr>
              <a:t>Relax on the Beach</a:t>
            </a:r>
            <a:r>
              <a:rPr lang="en-GB" sz="2000" dirty="0">
                <a:solidFill>
                  <a:srgbClr val="002060"/>
                </a:solidFill>
                <a:latin typeface="Bookman Old Style" panose="02050604050505020204" pitchFamily="18" charset="0"/>
              </a:rPr>
              <a:t>!</a:t>
            </a:r>
          </a:p>
          <a:p>
            <a:endParaRPr lang="en-GB" sz="2000" dirty="0">
              <a:solidFill>
                <a:srgbClr val="002060"/>
              </a:solidFill>
              <a:latin typeface="Bookman Old Style" panose="02050604050505020204" pitchFamily="18" charset="0"/>
            </a:endParaRPr>
          </a:p>
          <a:p>
            <a:r>
              <a:rPr lang="en-US" sz="2000" dirty="0">
                <a:solidFill>
                  <a:srgbClr val="002060"/>
                </a:solidFill>
                <a:latin typeface="Bookman Old Style" panose="02050604050505020204" pitchFamily="18" charset="0"/>
              </a:rPr>
              <a:t>Volos has some of the best beaches in Greece. </a:t>
            </a:r>
            <a:r>
              <a:rPr lang="en-US" sz="2000" dirty="0" err="1">
                <a:solidFill>
                  <a:srgbClr val="002060"/>
                </a:solidFill>
                <a:latin typeface="Bookman Old Style" panose="02050604050505020204" pitchFamily="18" charset="0"/>
              </a:rPr>
              <a:t>Alykes</a:t>
            </a:r>
            <a:r>
              <a:rPr lang="en-US" sz="2000" dirty="0">
                <a:solidFill>
                  <a:srgbClr val="002060"/>
                </a:solidFill>
                <a:latin typeface="Bookman Old Style" panose="02050604050505020204" pitchFamily="18" charset="0"/>
              </a:rPr>
              <a:t> is a popular choice for central Volos with sunbeds, watersports, bars, tavernas, and other amenities along the sandy shores. If you want to explore the surrounding areas, </a:t>
            </a:r>
            <a:r>
              <a:rPr lang="en-US" sz="2000" dirty="0" err="1">
                <a:solidFill>
                  <a:srgbClr val="002060"/>
                </a:solidFill>
                <a:latin typeface="Bookman Old Style" panose="02050604050505020204" pitchFamily="18" charset="0"/>
              </a:rPr>
              <a:t>Anchialos</a:t>
            </a:r>
            <a:r>
              <a:rPr lang="en-US" sz="2000" dirty="0">
                <a:solidFill>
                  <a:srgbClr val="002060"/>
                </a:solidFill>
                <a:latin typeface="Bookman Old Style" panose="02050604050505020204" pitchFamily="18" charset="0"/>
              </a:rPr>
              <a:t> Beach and </a:t>
            </a:r>
            <a:r>
              <a:rPr lang="en-US" sz="2000" dirty="0" err="1">
                <a:solidFill>
                  <a:srgbClr val="002060"/>
                </a:solidFill>
                <a:latin typeface="Bookman Old Style" panose="02050604050505020204" pitchFamily="18" charset="0"/>
              </a:rPr>
              <a:t>Pigadia</a:t>
            </a:r>
            <a:r>
              <a:rPr lang="en-US" sz="2000" dirty="0">
                <a:solidFill>
                  <a:srgbClr val="002060"/>
                </a:solidFill>
                <a:latin typeface="Bookman Old Style" panose="02050604050505020204" pitchFamily="18" charset="0"/>
              </a:rPr>
              <a:t> Beach are just two of the many options you’ll find.</a:t>
            </a:r>
            <a:endParaRPr lang="el-GR" sz="2000" dirty="0">
              <a:solidFill>
                <a:srgbClr val="002060"/>
              </a:solidFill>
              <a:latin typeface="Bookman Old Style" panose="02050604050505020204" pitchFamily="18" charset="0"/>
            </a:endParaRPr>
          </a:p>
        </p:txBody>
      </p:sp>
      <p:pic>
        <p:nvPicPr>
          <p:cNvPr id="4" name="Εικόνα 3">
            <a:extLst>
              <a:ext uri="{FF2B5EF4-FFF2-40B4-BE49-F238E27FC236}">
                <a16:creationId xmlns:a16="http://schemas.microsoft.com/office/drawing/2014/main" id="{6DDC0602-FDEE-8AA6-A874-ED97FD9E71B1}"/>
              </a:ext>
            </a:extLst>
          </p:cNvPr>
          <p:cNvPicPr>
            <a:picLocks noChangeAspect="1"/>
          </p:cNvPicPr>
          <p:nvPr/>
        </p:nvPicPr>
        <p:blipFill>
          <a:blip r:embed="rId2"/>
          <a:stretch>
            <a:fillRect/>
          </a:stretch>
        </p:blipFill>
        <p:spPr>
          <a:xfrm>
            <a:off x="316463" y="2798930"/>
            <a:ext cx="4983123" cy="3760222"/>
          </a:xfrm>
          <a:prstGeom prst="ellipse">
            <a:avLst/>
          </a:prstGeom>
          <a:ln>
            <a:noFill/>
          </a:ln>
          <a:effectLst>
            <a:softEdge rad="112500"/>
          </a:effectLst>
        </p:spPr>
      </p:pic>
      <p:pic>
        <p:nvPicPr>
          <p:cNvPr id="5" name="Εικόνα 4">
            <a:extLst>
              <a:ext uri="{FF2B5EF4-FFF2-40B4-BE49-F238E27FC236}">
                <a16:creationId xmlns:a16="http://schemas.microsoft.com/office/drawing/2014/main" id="{F604BFF5-43D2-AED2-13B3-15BEC0037E11}"/>
              </a:ext>
            </a:extLst>
          </p:cNvPr>
          <p:cNvPicPr>
            <a:picLocks noChangeAspect="1"/>
          </p:cNvPicPr>
          <p:nvPr/>
        </p:nvPicPr>
        <p:blipFill>
          <a:blip r:embed="rId3"/>
          <a:stretch>
            <a:fillRect/>
          </a:stretch>
        </p:blipFill>
        <p:spPr>
          <a:xfrm>
            <a:off x="6095999" y="2798930"/>
            <a:ext cx="5610839" cy="3811116"/>
          </a:xfrm>
          <a:prstGeom prst="ellipse">
            <a:avLst/>
          </a:prstGeom>
          <a:ln>
            <a:noFill/>
          </a:ln>
          <a:effectLst>
            <a:softEdge rad="112500"/>
          </a:effectLst>
        </p:spPr>
      </p:pic>
    </p:spTree>
    <p:extLst>
      <p:ext uri="{BB962C8B-B14F-4D97-AF65-F5344CB8AC3E}">
        <p14:creationId xmlns:p14="http://schemas.microsoft.com/office/powerpoint/2010/main" val="37834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4B6AD1-2A39-2596-7E91-9AF808CA57B4}"/>
              </a:ext>
            </a:extLst>
          </p:cNvPr>
          <p:cNvSpPr txBox="1"/>
          <p:nvPr/>
        </p:nvSpPr>
        <p:spPr>
          <a:xfrm>
            <a:off x="609599" y="247954"/>
            <a:ext cx="6194323" cy="4093428"/>
          </a:xfrm>
          <a:prstGeom prst="rect">
            <a:avLst/>
          </a:prstGeom>
          <a:noFill/>
        </p:spPr>
        <p:txBody>
          <a:bodyPr wrap="square">
            <a:spAutoFit/>
          </a:bodyPr>
          <a:lstStyle/>
          <a:p>
            <a:pPr marL="285750" indent="-285750">
              <a:buFont typeface="Wingdings" panose="05000000000000000000" pitchFamily="2" charset="2"/>
              <a:buChar char="Ø"/>
            </a:pPr>
            <a:r>
              <a:rPr lang="en-US" sz="2000" b="1" i="1" dirty="0">
                <a:solidFill>
                  <a:srgbClr val="002060"/>
                </a:solidFill>
                <a:effectLst>
                  <a:outerShdw blurRad="38100" dist="38100" dir="2700000" algn="tl">
                    <a:srgbClr val="000000">
                      <a:alpha val="43137"/>
                    </a:srgbClr>
                  </a:outerShdw>
                </a:effectLst>
                <a:latin typeface="Bookman Old Style" panose="02050604050505020204" pitchFamily="18" charset="0"/>
              </a:rPr>
              <a:t>Walk the Centaur’s Path in </a:t>
            </a:r>
            <a:r>
              <a:rPr lang="en-US" sz="2000" b="1" i="1" dirty="0" err="1">
                <a:solidFill>
                  <a:srgbClr val="002060"/>
                </a:solidFill>
                <a:effectLst>
                  <a:outerShdw blurRad="38100" dist="38100" dir="2700000" algn="tl">
                    <a:srgbClr val="000000">
                      <a:alpha val="43137"/>
                    </a:srgbClr>
                  </a:outerShdw>
                </a:effectLst>
                <a:latin typeface="Bookman Old Style" panose="02050604050505020204" pitchFamily="18" charset="0"/>
              </a:rPr>
              <a:t>Portaria</a:t>
            </a:r>
            <a:r>
              <a:rPr lang="en-US" sz="2000" b="1" i="1" dirty="0">
                <a:solidFill>
                  <a:srgbClr val="002060"/>
                </a:solidFill>
                <a:effectLst>
                  <a:outerShdw blurRad="38100" dist="38100" dir="2700000" algn="tl">
                    <a:srgbClr val="000000">
                      <a:alpha val="43137"/>
                    </a:srgbClr>
                  </a:outerShdw>
                </a:effectLst>
                <a:latin typeface="Bookman Old Style" panose="02050604050505020204" pitchFamily="18" charset="0"/>
              </a:rPr>
              <a:t>.</a:t>
            </a:r>
          </a:p>
          <a:p>
            <a:endParaRPr lang="en-US" sz="2000" b="1" i="1" dirty="0">
              <a:solidFill>
                <a:srgbClr val="002060"/>
              </a:solidFill>
              <a:effectLst>
                <a:outerShdw blurRad="38100" dist="38100" dir="2700000" algn="tl">
                  <a:srgbClr val="000000">
                    <a:alpha val="43137"/>
                  </a:srgbClr>
                </a:outerShdw>
              </a:effectLst>
              <a:latin typeface="Bookman Old Style" panose="02050604050505020204" pitchFamily="18" charset="0"/>
            </a:endParaRPr>
          </a:p>
          <a:p>
            <a:r>
              <a:rPr lang="en-US" sz="2000" dirty="0">
                <a:solidFill>
                  <a:srgbClr val="002060"/>
                </a:solidFill>
                <a:latin typeface="Bookman Old Style" panose="02050604050505020204" pitchFamily="18" charset="0"/>
              </a:rPr>
              <a:t>The Centaur’s Path is a short hiking path in </a:t>
            </a:r>
            <a:r>
              <a:rPr lang="en-US" sz="2000" dirty="0" err="1">
                <a:solidFill>
                  <a:srgbClr val="002060"/>
                </a:solidFill>
                <a:latin typeface="Bookman Old Style" panose="02050604050505020204" pitchFamily="18" charset="0"/>
              </a:rPr>
              <a:t>Portaria</a:t>
            </a:r>
            <a:r>
              <a:rPr lang="en-US" sz="2000" dirty="0">
                <a:solidFill>
                  <a:srgbClr val="002060"/>
                </a:solidFill>
                <a:latin typeface="Bookman Old Style" panose="02050604050505020204" pitchFamily="18" charset="0"/>
              </a:rPr>
              <a:t> village located about 6 miles from Volos. The gentle trail is less than a mile long, taking about 40 minutes to complete, and offers you another magical window into the natural beauty of the area. According to Greek mythology, Volos and the surrounding area was home to the centaurs, half-human half-horse creatures with mystical powers. The Centaur’s Path is marked with red circles on stones making it easy to follow. </a:t>
            </a:r>
            <a:endParaRPr lang="el-GR" sz="2000" dirty="0">
              <a:solidFill>
                <a:srgbClr val="002060"/>
              </a:solidFill>
              <a:latin typeface="Bookman Old Style" panose="02050604050505020204" pitchFamily="18" charset="0"/>
            </a:endParaRPr>
          </a:p>
        </p:txBody>
      </p:sp>
      <p:pic>
        <p:nvPicPr>
          <p:cNvPr id="5" name="Εικόνα 4">
            <a:extLst>
              <a:ext uri="{FF2B5EF4-FFF2-40B4-BE49-F238E27FC236}">
                <a16:creationId xmlns:a16="http://schemas.microsoft.com/office/drawing/2014/main" id="{B6A4EE27-F9BC-DEBD-36C2-E0AA3AC426A7}"/>
              </a:ext>
            </a:extLst>
          </p:cNvPr>
          <p:cNvPicPr>
            <a:picLocks noChangeAspect="1"/>
          </p:cNvPicPr>
          <p:nvPr/>
        </p:nvPicPr>
        <p:blipFill>
          <a:blip r:embed="rId2"/>
          <a:stretch>
            <a:fillRect/>
          </a:stretch>
        </p:blipFill>
        <p:spPr>
          <a:xfrm>
            <a:off x="7128106" y="353961"/>
            <a:ext cx="4188823" cy="2871020"/>
          </a:xfrm>
          <a:prstGeom prst="rect">
            <a:avLst/>
          </a:prstGeom>
          <a:ln>
            <a:noFill/>
          </a:ln>
          <a:effectLst>
            <a:softEdge rad="112500"/>
          </a:effectLst>
        </p:spPr>
      </p:pic>
      <p:pic>
        <p:nvPicPr>
          <p:cNvPr id="6" name="Εικόνα 5">
            <a:extLst>
              <a:ext uri="{FF2B5EF4-FFF2-40B4-BE49-F238E27FC236}">
                <a16:creationId xmlns:a16="http://schemas.microsoft.com/office/drawing/2014/main" id="{102E8AE3-4ADF-6053-1B9E-82C72C9F6AC2}"/>
              </a:ext>
            </a:extLst>
          </p:cNvPr>
          <p:cNvPicPr>
            <a:picLocks noChangeAspect="1"/>
          </p:cNvPicPr>
          <p:nvPr/>
        </p:nvPicPr>
        <p:blipFill>
          <a:blip r:embed="rId3"/>
          <a:stretch>
            <a:fillRect/>
          </a:stretch>
        </p:blipFill>
        <p:spPr>
          <a:xfrm>
            <a:off x="8354726" y="3633020"/>
            <a:ext cx="3355491" cy="2516618"/>
          </a:xfrm>
          <a:prstGeom prst="rect">
            <a:avLst/>
          </a:prstGeom>
          <a:ln>
            <a:noFill/>
          </a:ln>
          <a:effectLst>
            <a:softEdge rad="112500"/>
          </a:effectLst>
        </p:spPr>
      </p:pic>
      <p:pic>
        <p:nvPicPr>
          <p:cNvPr id="7" name="Εικόνα 6">
            <a:extLst>
              <a:ext uri="{FF2B5EF4-FFF2-40B4-BE49-F238E27FC236}">
                <a16:creationId xmlns:a16="http://schemas.microsoft.com/office/drawing/2014/main" id="{475A1E52-3F88-4E10-9AF4-383A30473DC0}"/>
              </a:ext>
            </a:extLst>
          </p:cNvPr>
          <p:cNvPicPr>
            <a:picLocks noChangeAspect="1"/>
          </p:cNvPicPr>
          <p:nvPr/>
        </p:nvPicPr>
        <p:blipFill>
          <a:blip r:embed="rId4"/>
          <a:stretch>
            <a:fillRect/>
          </a:stretch>
        </p:blipFill>
        <p:spPr>
          <a:xfrm>
            <a:off x="4073069" y="4132018"/>
            <a:ext cx="3837376" cy="2557611"/>
          </a:xfrm>
          <a:prstGeom prst="rect">
            <a:avLst/>
          </a:prstGeom>
          <a:ln>
            <a:noFill/>
          </a:ln>
          <a:effectLst>
            <a:softEdge rad="112500"/>
          </a:effectLst>
        </p:spPr>
      </p:pic>
    </p:spTree>
    <p:extLst>
      <p:ext uri="{BB962C8B-B14F-4D97-AF65-F5344CB8AC3E}">
        <p14:creationId xmlns:p14="http://schemas.microsoft.com/office/powerpoint/2010/main" val="169699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Θέση περιεχομένου 2">
            <a:extLst>
              <a:ext uri="{FF2B5EF4-FFF2-40B4-BE49-F238E27FC236}">
                <a16:creationId xmlns:a16="http://schemas.microsoft.com/office/drawing/2014/main" id="{4554AB7E-56A6-FC52-B4E2-09AEA472D2E6}"/>
              </a:ext>
            </a:extLst>
          </p:cNvPr>
          <p:cNvPicPr>
            <a:picLocks noGrp="1" noChangeAspect="1"/>
          </p:cNvPicPr>
          <p:nvPr>
            <p:ph idx="1"/>
          </p:nvPr>
        </p:nvPicPr>
        <p:blipFill>
          <a:blip r:embed="rId3"/>
          <a:stretch>
            <a:fillRect/>
          </a:stretch>
        </p:blipFill>
        <p:spPr>
          <a:xfrm>
            <a:off x="226143" y="656303"/>
            <a:ext cx="6200978" cy="4948084"/>
          </a:xfrm>
          <a:prstGeom prst="rect">
            <a:avLst/>
          </a:prstGeom>
          <a:ln>
            <a:noFill/>
          </a:ln>
          <a:effectLst>
            <a:softEdge rad="112500"/>
          </a:effectLst>
        </p:spPr>
      </p:pic>
      <p:sp>
        <p:nvSpPr>
          <p:cNvPr id="8" name="Ορθογώνιο 7">
            <a:extLst>
              <a:ext uri="{FF2B5EF4-FFF2-40B4-BE49-F238E27FC236}">
                <a16:creationId xmlns:a16="http://schemas.microsoft.com/office/drawing/2014/main" id="{90335649-46FD-FD3A-0069-2F1382D23323}"/>
              </a:ext>
            </a:extLst>
          </p:cNvPr>
          <p:cNvSpPr/>
          <p:nvPr/>
        </p:nvSpPr>
        <p:spPr>
          <a:xfrm>
            <a:off x="6481456" y="1837683"/>
            <a:ext cx="5686173" cy="2585323"/>
          </a:xfrm>
          <a:prstGeom prst="rect">
            <a:avLst/>
          </a:prstGeom>
          <a:noFill/>
        </p:spPr>
        <p:txBody>
          <a:bodyPr wrap="none" lIns="91440" tIns="45720" rIns="91440" bIns="45720">
            <a:spAutoFit/>
          </a:bodyPr>
          <a:lstStyle/>
          <a:p>
            <a:pPr algn="ctr"/>
            <a:r>
              <a:rPr lang="en-GB" sz="54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man Old Style" panose="02050604050505020204" pitchFamily="18" charset="0"/>
              </a:rPr>
              <a:t>Thank you </a:t>
            </a:r>
          </a:p>
          <a:p>
            <a:pPr algn="ctr"/>
            <a:r>
              <a:rPr lang="en-GB" sz="54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man Old Style" panose="02050604050505020204" pitchFamily="18" charset="0"/>
              </a:rPr>
              <a:t>for</a:t>
            </a:r>
          </a:p>
          <a:p>
            <a:pPr algn="ctr"/>
            <a:r>
              <a:rPr lang="en-GB" sz="54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man Old Style" panose="02050604050505020204" pitchFamily="18" charset="0"/>
              </a:rPr>
              <a:t>your attention!</a:t>
            </a:r>
            <a:endParaRPr lang="el-GR" sz="5400" b="1" i="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man Old Style" panose="02050604050505020204" pitchFamily="18" charset="0"/>
            </a:endParaRPr>
          </a:p>
        </p:txBody>
      </p:sp>
    </p:spTree>
    <p:extLst>
      <p:ext uri="{BB962C8B-B14F-4D97-AF65-F5344CB8AC3E}">
        <p14:creationId xmlns:p14="http://schemas.microsoft.com/office/powerpoint/2010/main" val="16180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3225" y="223934"/>
            <a:ext cx="6176865" cy="5990254"/>
          </a:xfrm>
        </p:spPr>
        <p:txBody>
          <a:bodyPr rtlCol="0">
            <a:normAutofit fontScale="90000"/>
          </a:bodyPr>
          <a:lstStyle/>
          <a:p>
            <a:pPr rtl="0">
              <a:lnSpc>
                <a:spcPct val="150000"/>
              </a:lnSpc>
            </a:pPr>
            <a:r>
              <a:rPr lang="en-US" sz="2400" b="1" dirty="0">
                <a:solidFill>
                  <a:srgbClr val="002060"/>
                </a:solidFill>
                <a:latin typeface="Bookman Old Style" panose="02050604050505020204" pitchFamily="18" charset="0"/>
              </a:rPr>
              <a:t>►  Volos</a:t>
            </a:r>
            <a:r>
              <a:rPr lang="en-US" sz="2400" dirty="0">
                <a:solidFill>
                  <a:srgbClr val="002060"/>
                </a:solidFill>
                <a:latin typeface="Bookman Old Style" panose="02050604050505020204" pitchFamily="18" charset="0"/>
              </a:rPr>
              <a:t> is a city situated at the </a:t>
            </a:r>
            <a:r>
              <a:rPr lang="en-US" sz="2400" dirty="0" err="1">
                <a:solidFill>
                  <a:srgbClr val="002060"/>
                </a:solidFill>
                <a:latin typeface="Bookman Old Style" panose="02050604050505020204" pitchFamily="18" charset="0"/>
              </a:rPr>
              <a:t>centre</a:t>
            </a:r>
            <a:r>
              <a:rPr lang="en-US" sz="2400" dirty="0">
                <a:solidFill>
                  <a:srgbClr val="002060"/>
                </a:solidFill>
                <a:latin typeface="Bookman Old Style" panose="02050604050505020204" pitchFamily="18" charset="0"/>
              </a:rPr>
              <a:t> of the Greek mainland, about 326 km north of Athens and 215 km south of Thessaloniki. </a:t>
            </a:r>
            <a:br>
              <a:rPr lang="en-US" sz="2400" dirty="0">
                <a:solidFill>
                  <a:srgbClr val="002060"/>
                </a:solidFill>
                <a:latin typeface="Bookman Old Style" panose="02050604050505020204" pitchFamily="18" charset="0"/>
              </a:rPr>
            </a:br>
            <a:r>
              <a:rPr lang="en-US" sz="2400" dirty="0">
                <a:solidFill>
                  <a:srgbClr val="002060"/>
                </a:solidFill>
                <a:latin typeface="Bookman Old Style" panose="02050604050505020204" pitchFamily="18" charset="0"/>
              </a:rPr>
              <a:t/>
            </a:r>
            <a:br>
              <a:rPr lang="en-US" sz="2400" dirty="0">
                <a:solidFill>
                  <a:srgbClr val="002060"/>
                </a:solidFill>
                <a:latin typeface="Bookman Old Style" panose="02050604050505020204" pitchFamily="18" charset="0"/>
              </a:rPr>
            </a:br>
            <a:r>
              <a:rPr lang="en-US" sz="2400" dirty="0">
                <a:solidFill>
                  <a:srgbClr val="002060"/>
                </a:solidFill>
                <a:latin typeface="Bookman Old Style" panose="02050604050505020204" pitchFamily="18" charset="0"/>
              </a:rPr>
              <a:t>►  It is the </a:t>
            </a:r>
            <a:r>
              <a:rPr lang="en-US" sz="2400" b="1" dirty="0">
                <a:solidFill>
                  <a:srgbClr val="002060"/>
                </a:solidFill>
                <a:latin typeface="Bookman Old Style" panose="02050604050505020204" pitchFamily="18" charset="0"/>
              </a:rPr>
              <a:t>capital of the Magnesia Prefecture</a:t>
            </a:r>
            <a:r>
              <a:rPr lang="en-US" sz="2400" dirty="0">
                <a:solidFill>
                  <a:srgbClr val="002060"/>
                </a:solidFill>
                <a:latin typeface="Bookman Old Style" panose="02050604050505020204" pitchFamily="18" charset="0"/>
              </a:rPr>
              <a:t>. </a:t>
            </a:r>
            <a:br>
              <a:rPr lang="en-US" sz="2400" dirty="0">
                <a:solidFill>
                  <a:srgbClr val="002060"/>
                </a:solidFill>
                <a:latin typeface="Bookman Old Style" panose="02050604050505020204" pitchFamily="18" charset="0"/>
              </a:rPr>
            </a:br>
            <a:r>
              <a:rPr lang="en-US" sz="2400" dirty="0">
                <a:solidFill>
                  <a:srgbClr val="002060"/>
                </a:solidFill>
                <a:latin typeface="Bookman Old Style" panose="02050604050505020204" pitchFamily="18" charset="0"/>
              </a:rPr>
              <a:t/>
            </a:r>
            <a:br>
              <a:rPr lang="en-US" sz="2400" dirty="0">
                <a:solidFill>
                  <a:srgbClr val="002060"/>
                </a:solidFill>
                <a:latin typeface="Bookman Old Style" panose="02050604050505020204" pitchFamily="18" charset="0"/>
              </a:rPr>
            </a:br>
            <a:r>
              <a:rPr lang="en-US" sz="2400" dirty="0">
                <a:solidFill>
                  <a:srgbClr val="002060"/>
                </a:solidFill>
                <a:latin typeface="Bookman Old Style" panose="02050604050505020204" pitchFamily="18" charset="0"/>
              </a:rPr>
              <a:t>►  With a population of around 83,000 it is an </a:t>
            </a:r>
            <a:r>
              <a:rPr lang="en-US" sz="2400" b="1" dirty="0">
                <a:solidFill>
                  <a:srgbClr val="002060"/>
                </a:solidFill>
                <a:latin typeface="Bookman Old Style" panose="02050604050505020204" pitchFamily="18" charset="0"/>
              </a:rPr>
              <a:t>important industrial </a:t>
            </a:r>
            <a:r>
              <a:rPr lang="en-US" sz="2400" b="1" dirty="0" err="1">
                <a:solidFill>
                  <a:srgbClr val="002060"/>
                </a:solidFill>
                <a:latin typeface="Bookman Old Style" panose="02050604050505020204" pitchFamily="18" charset="0"/>
              </a:rPr>
              <a:t>centre</a:t>
            </a:r>
            <a:r>
              <a:rPr lang="en-US" sz="2400" dirty="0">
                <a:solidFill>
                  <a:srgbClr val="002060"/>
                </a:solidFill>
                <a:latin typeface="Bookman Old Style" panose="02050604050505020204" pitchFamily="18" charset="0"/>
              </a:rPr>
              <a:t>, while its port provides a bridge between Europe, the Middle East and Asia.</a:t>
            </a:r>
            <a:endParaRPr lang="el-GR" sz="2400" dirty="0">
              <a:solidFill>
                <a:srgbClr val="002060"/>
              </a:solidFill>
              <a:latin typeface="Bookman Old Style" panose="02050604050505020204" pitchFamily="18" charset="0"/>
            </a:endParaRPr>
          </a:p>
        </p:txBody>
      </p:sp>
      <p:pic>
        <p:nvPicPr>
          <p:cNvPr id="6" name="Εικόνα 5">
            <a:extLst>
              <a:ext uri="{FF2B5EF4-FFF2-40B4-BE49-F238E27FC236}">
                <a16:creationId xmlns:a16="http://schemas.microsoft.com/office/drawing/2014/main" id="{0FD97F46-6397-32B3-BF99-8657758F0D8D}"/>
              </a:ext>
            </a:extLst>
          </p:cNvPr>
          <p:cNvPicPr>
            <a:picLocks noChangeAspect="1"/>
          </p:cNvPicPr>
          <p:nvPr/>
        </p:nvPicPr>
        <p:blipFill>
          <a:blip r:embed="rId3"/>
          <a:stretch>
            <a:fillRect/>
          </a:stretch>
        </p:blipFill>
        <p:spPr>
          <a:xfrm>
            <a:off x="7081935" y="816429"/>
            <a:ext cx="4278688" cy="479126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274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53961" y="198150"/>
            <a:ext cx="5279922" cy="681837"/>
          </a:xfrm>
        </p:spPr>
        <p:txBody>
          <a:bodyPr rtlCol="0"/>
          <a:lstStyle/>
          <a:p>
            <a:r>
              <a:rPr lang="en-GB" b="1" i="1" dirty="0">
                <a:solidFill>
                  <a:srgbClr val="002060"/>
                </a:solidFill>
                <a:effectLst>
                  <a:outerShdw blurRad="38100" dist="38100" dir="2700000" algn="tl">
                    <a:srgbClr val="000000">
                      <a:alpha val="43137"/>
                    </a:srgbClr>
                  </a:outerShdw>
                </a:effectLst>
                <a:latin typeface="Bookman Old Style" panose="02050604050505020204" pitchFamily="18" charset="0"/>
              </a:rPr>
              <a:t>THE</a:t>
            </a:r>
            <a:r>
              <a:rPr lang="en-GB" b="1" dirty="0">
                <a:solidFill>
                  <a:srgbClr val="002060"/>
                </a:solidFill>
                <a:effectLst>
                  <a:outerShdw blurRad="38100" dist="38100" dir="2700000" algn="tl">
                    <a:srgbClr val="000000">
                      <a:alpha val="43137"/>
                    </a:srgbClr>
                  </a:outerShdw>
                </a:effectLst>
                <a:latin typeface="Bookman Old Style" panose="02050604050505020204" pitchFamily="18" charset="0"/>
              </a:rPr>
              <a:t>  </a:t>
            </a:r>
            <a:r>
              <a:rPr lang="en-GB" b="1" i="1" dirty="0">
                <a:solidFill>
                  <a:srgbClr val="002060"/>
                </a:solidFill>
                <a:effectLst>
                  <a:outerShdw blurRad="38100" dist="38100" dir="2700000" algn="tl">
                    <a:srgbClr val="000000">
                      <a:alpha val="43137"/>
                    </a:srgbClr>
                  </a:outerShdw>
                </a:effectLst>
                <a:latin typeface="Bookman Old Style" panose="02050604050505020204" pitchFamily="18" charset="0"/>
              </a:rPr>
              <a:t>PORT  OF  VOLOS</a:t>
            </a:r>
            <a:endParaRPr lang="el-GR" b="1" i="1" dirty="0">
              <a:solidFill>
                <a:srgbClr val="002060"/>
              </a:solidFill>
              <a:effectLst>
                <a:outerShdw blurRad="38100" dist="38100" dir="2700000" algn="tl">
                  <a:srgbClr val="000000">
                    <a:alpha val="43137"/>
                  </a:srgbClr>
                </a:outerShdw>
              </a:effectLst>
              <a:latin typeface="Bookman Old Style" panose="02050604050505020204" pitchFamily="18" charset="0"/>
            </a:endParaRPr>
          </a:p>
        </p:txBody>
      </p:sp>
      <p:sp>
        <p:nvSpPr>
          <p:cNvPr id="4" name="Θέση κειμένου 3"/>
          <p:cNvSpPr>
            <a:spLocks noGrp="1"/>
          </p:cNvSpPr>
          <p:nvPr>
            <p:ph type="body" sz="half" idx="2"/>
          </p:nvPr>
        </p:nvSpPr>
        <p:spPr>
          <a:xfrm>
            <a:off x="353961" y="1002890"/>
            <a:ext cx="5840362" cy="5456904"/>
          </a:xfrm>
        </p:spPr>
        <p:txBody>
          <a:bodyPr rtlCol="0">
            <a:noAutofit/>
          </a:bodyPr>
          <a:lstStyle/>
          <a:p>
            <a:r>
              <a:rPr lang="en-US" sz="2000" dirty="0">
                <a:latin typeface="Bookman Old Style" panose="02050604050505020204" pitchFamily="18" charset="0"/>
              </a:rPr>
              <a:t>Volos Port in its current location was founded in </a:t>
            </a:r>
            <a:r>
              <a:rPr lang="en-US" sz="2000" b="1" dirty="0">
                <a:latin typeface="Bookman Old Style" panose="02050604050505020204" pitchFamily="18" charset="0"/>
              </a:rPr>
              <a:t>1893</a:t>
            </a:r>
            <a:r>
              <a:rPr lang="en-US" sz="2000" dirty="0">
                <a:latin typeface="Bookman Old Style" panose="02050604050505020204" pitchFamily="18" charset="0"/>
              </a:rPr>
              <a:t> and today is the </a:t>
            </a:r>
            <a:r>
              <a:rPr lang="en-US" sz="2000" b="1" dirty="0">
                <a:latin typeface="Bookman Old Style" panose="02050604050505020204" pitchFamily="18" charset="0"/>
              </a:rPr>
              <a:t>third largest cargo port in Greece </a:t>
            </a:r>
            <a:r>
              <a:rPr lang="en-US" sz="2000" dirty="0">
                <a:latin typeface="Bookman Old Style" panose="02050604050505020204" pitchFamily="18" charset="0"/>
              </a:rPr>
              <a:t>behind Piraeus and Thessaloniki, moving agricultural and industrial products.</a:t>
            </a:r>
          </a:p>
          <a:p>
            <a:endParaRPr lang="en-US" sz="2000" dirty="0">
              <a:latin typeface="Bookman Old Style" panose="02050604050505020204" pitchFamily="18" charset="0"/>
            </a:endParaRPr>
          </a:p>
          <a:p>
            <a:r>
              <a:rPr lang="en-US" sz="2000" dirty="0">
                <a:latin typeface="Bookman Old Style" panose="02050604050505020204" pitchFamily="18" charset="0"/>
              </a:rPr>
              <a:t>It is also a leading ferry port connecting to the nearby Sporades Islands, and an important cruise ship destination, with ships carrying well over 100,000 visitors every summer.</a:t>
            </a:r>
          </a:p>
          <a:p>
            <a:endParaRPr lang="en-US" sz="2000" dirty="0">
              <a:latin typeface="Bookman Old Style" panose="02050604050505020204" pitchFamily="18" charset="0"/>
            </a:endParaRPr>
          </a:p>
          <a:p>
            <a:r>
              <a:rPr lang="en-US" sz="2000" dirty="0">
                <a:latin typeface="Bookman Old Style" panose="02050604050505020204" pitchFamily="18" charset="0"/>
              </a:rPr>
              <a:t>The port is operated by the Port Authority of Volos which was acquired in October 2023 by the Port of Thessaloniki.</a:t>
            </a:r>
            <a:endParaRPr lang="el-GR" sz="2000" dirty="0">
              <a:latin typeface="Bookman Old Style" panose="02050604050505020204" pitchFamily="18" charset="0"/>
            </a:endParaRPr>
          </a:p>
        </p:txBody>
      </p:sp>
      <p:pic>
        <p:nvPicPr>
          <p:cNvPr id="12" name="Εικόνα 11">
            <a:extLst>
              <a:ext uri="{FF2B5EF4-FFF2-40B4-BE49-F238E27FC236}">
                <a16:creationId xmlns:a16="http://schemas.microsoft.com/office/drawing/2014/main" id="{CACAA303-CBD7-AF1B-4621-574173EB095F}"/>
              </a:ext>
            </a:extLst>
          </p:cNvPr>
          <p:cNvPicPr>
            <a:picLocks noChangeAspect="1"/>
          </p:cNvPicPr>
          <p:nvPr/>
        </p:nvPicPr>
        <p:blipFill>
          <a:blip r:embed="rId3"/>
          <a:stretch>
            <a:fillRect/>
          </a:stretch>
        </p:blipFill>
        <p:spPr>
          <a:xfrm>
            <a:off x="6828425" y="384963"/>
            <a:ext cx="4314779" cy="24270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Εικόνα 12">
            <a:extLst>
              <a:ext uri="{FF2B5EF4-FFF2-40B4-BE49-F238E27FC236}">
                <a16:creationId xmlns:a16="http://schemas.microsoft.com/office/drawing/2014/main" id="{3C5F1EB6-E5A5-FA2A-8EE5-24B0335BC6F4}"/>
              </a:ext>
            </a:extLst>
          </p:cNvPr>
          <p:cNvPicPr>
            <a:picLocks noChangeAspect="1"/>
          </p:cNvPicPr>
          <p:nvPr/>
        </p:nvPicPr>
        <p:blipFill>
          <a:blip r:embed="rId4"/>
          <a:stretch>
            <a:fillRect/>
          </a:stretch>
        </p:blipFill>
        <p:spPr>
          <a:xfrm rot="599278">
            <a:off x="7238381" y="3501181"/>
            <a:ext cx="4265289" cy="27521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188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BF82C6-9A12-8145-47EB-F511F67ED020}"/>
              </a:ext>
            </a:extLst>
          </p:cNvPr>
          <p:cNvSpPr txBox="1"/>
          <p:nvPr/>
        </p:nvSpPr>
        <p:spPr>
          <a:xfrm>
            <a:off x="2222090" y="287283"/>
            <a:ext cx="7747819" cy="646331"/>
          </a:xfrm>
          <a:prstGeom prst="rect">
            <a:avLst/>
          </a:prstGeom>
          <a:noFill/>
        </p:spPr>
        <p:txBody>
          <a:bodyPr wrap="square">
            <a:spAutoFit/>
          </a:bodyPr>
          <a:lstStyle/>
          <a:p>
            <a:pPr algn="ctr"/>
            <a:r>
              <a:rPr lang="en-US" sz="3600" b="1" i="1" dirty="0">
                <a:solidFill>
                  <a:srgbClr val="002060"/>
                </a:solidFill>
                <a:effectLst>
                  <a:outerShdw blurRad="38100" dist="38100" dir="2700000" algn="tl">
                    <a:srgbClr val="000000">
                      <a:alpha val="43137"/>
                    </a:srgbClr>
                  </a:outerShdw>
                </a:effectLst>
                <a:latin typeface="Bookman Old Style" panose="02050604050505020204" pitchFamily="18" charset="0"/>
              </a:rPr>
              <a:t>General Description of the Port</a:t>
            </a:r>
          </a:p>
        </p:txBody>
      </p:sp>
      <p:sp>
        <p:nvSpPr>
          <p:cNvPr id="5" name="TextBox 4">
            <a:extLst>
              <a:ext uri="{FF2B5EF4-FFF2-40B4-BE49-F238E27FC236}">
                <a16:creationId xmlns:a16="http://schemas.microsoft.com/office/drawing/2014/main" id="{8389F8B7-3B8E-1D50-F39C-15481933CA37}"/>
              </a:ext>
            </a:extLst>
          </p:cNvPr>
          <p:cNvSpPr txBox="1"/>
          <p:nvPr/>
        </p:nvSpPr>
        <p:spPr>
          <a:xfrm>
            <a:off x="707923" y="1337638"/>
            <a:ext cx="6066503" cy="1323439"/>
          </a:xfrm>
          <a:prstGeom prst="rect">
            <a:avLst/>
          </a:prstGeom>
          <a:noFill/>
        </p:spPr>
        <p:txBody>
          <a:bodyPr wrap="square">
            <a:spAutoFit/>
          </a:bodyPr>
          <a:lstStyle/>
          <a:p>
            <a:pPr marL="342900" indent="-342900">
              <a:buFont typeface="Courier New" panose="02070309020205020404" pitchFamily="49" charset="0"/>
              <a:buChar char="o"/>
            </a:pPr>
            <a:r>
              <a:rPr lang="en-US" sz="2000" dirty="0">
                <a:solidFill>
                  <a:srgbClr val="002060"/>
                </a:solidFill>
                <a:latin typeface="Bookman Old Style" panose="02050604050505020204" pitchFamily="18" charset="0"/>
              </a:rPr>
              <a:t>The port is handling </a:t>
            </a:r>
            <a:r>
              <a:rPr lang="en-US" sz="2000" b="1" dirty="0">
                <a:solidFill>
                  <a:srgbClr val="002060"/>
                </a:solidFill>
                <a:latin typeface="Bookman Old Style" panose="02050604050505020204" pitchFamily="18" charset="0"/>
              </a:rPr>
              <a:t>cargoes</a:t>
            </a:r>
            <a:r>
              <a:rPr lang="en-US" sz="2000" dirty="0">
                <a:solidFill>
                  <a:srgbClr val="002060"/>
                </a:solidFill>
                <a:latin typeface="Bookman Old Style" panose="02050604050505020204" pitchFamily="18" charset="0"/>
              </a:rPr>
              <a:t> (containers, dry bulk and general cargoes) and </a:t>
            </a:r>
            <a:r>
              <a:rPr lang="en-US" sz="2000" b="1" dirty="0">
                <a:solidFill>
                  <a:srgbClr val="002060"/>
                </a:solidFill>
                <a:latin typeface="Bookman Old Style" panose="02050604050505020204" pitchFamily="18" charset="0"/>
              </a:rPr>
              <a:t>facilitates passenger traffic</a:t>
            </a:r>
            <a:r>
              <a:rPr lang="en-US" sz="2000" dirty="0">
                <a:solidFill>
                  <a:srgbClr val="002060"/>
                </a:solidFill>
                <a:latin typeface="Bookman Old Style" panose="02050604050505020204" pitchFamily="18" charset="0"/>
              </a:rPr>
              <a:t> (cruise and coastal).</a:t>
            </a:r>
          </a:p>
        </p:txBody>
      </p:sp>
      <p:pic>
        <p:nvPicPr>
          <p:cNvPr id="6" name="Εικόνα 5">
            <a:extLst>
              <a:ext uri="{FF2B5EF4-FFF2-40B4-BE49-F238E27FC236}">
                <a16:creationId xmlns:a16="http://schemas.microsoft.com/office/drawing/2014/main" id="{65D69477-0ADD-FB09-924C-57B57B2D39C7}"/>
              </a:ext>
            </a:extLst>
          </p:cNvPr>
          <p:cNvPicPr>
            <a:picLocks noChangeAspect="1"/>
          </p:cNvPicPr>
          <p:nvPr/>
        </p:nvPicPr>
        <p:blipFill>
          <a:blip r:embed="rId2"/>
          <a:stretch>
            <a:fillRect/>
          </a:stretch>
        </p:blipFill>
        <p:spPr>
          <a:xfrm>
            <a:off x="8641743" y="933614"/>
            <a:ext cx="3245457" cy="2434093"/>
          </a:xfrm>
          <a:prstGeom prst="ellipse">
            <a:avLst/>
          </a:prstGeom>
          <a:ln>
            <a:noFill/>
          </a:ln>
          <a:effectLst>
            <a:softEdge rad="112500"/>
          </a:effectLst>
        </p:spPr>
      </p:pic>
      <p:pic>
        <p:nvPicPr>
          <p:cNvPr id="7" name="Εικόνα 6">
            <a:extLst>
              <a:ext uri="{FF2B5EF4-FFF2-40B4-BE49-F238E27FC236}">
                <a16:creationId xmlns:a16="http://schemas.microsoft.com/office/drawing/2014/main" id="{62A92552-FF19-6919-6A1C-B11AFEE50557}"/>
              </a:ext>
            </a:extLst>
          </p:cNvPr>
          <p:cNvPicPr>
            <a:picLocks noChangeAspect="1"/>
          </p:cNvPicPr>
          <p:nvPr/>
        </p:nvPicPr>
        <p:blipFill>
          <a:blip r:embed="rId3"/>
          <a:stretch>
            <a:fillRect/>
          </a:stretch>
        </p:blipFill>
        <p:spPr>
          <a:xfrm>
            <a:off x="6199804" y="2906082"/>
            <a:ext cx="3611818" cy="2031648"/>
          </a:xfrm>
          <a:prstGeom prst="ellipse">
            <a:avLst/>
          </a:prstGeom>
          <a:ln>
            <a:noFill/>
          </a:ln>
          <a:effectLst>
            <a:softEdge rad="112500"/>
          </a:effectLst>
        </p:spPr>
      </p:pic>
      <p:pic>
        <p:nvPicPr>
          <p:cNvPr id="8" name="Εικόνα 7">
            <a:extLst>
              <a:ext uri="{FF2B5EF4-FFF2-40B4-BE49-F238E27FC236}">
                <a16:creationId xmlns:a16="http://schemas.microsoft.com/office/drawing/2014/main" id="{E2D794A1-8D98-E38E-F6B6-A8F06B592040}"/>
              </a:ext>
            </a:extLst>
          </p:cNvPr>
          <p:cNvPicPr>
            <a:picLocks noChangeAspect="1"/>
          </p:cNvPicPr>
          <p:nvPr/>
        </p:nvPicPr>
        <p:blipFill>
          <a:blip r:embed="rId4"/>
          <a:stretch>
            <a:fillRect/>
          </a:stretch>
        </p:blipFill>
        <p:spPr>
          <a:xfrm>
            <a:off x="8440587" y="4628536"/>
            <a:ext cx="3647768" cy="2051870"/>
          </a:xfrm>
          <a:prstGeom prst="ellipse">
            <a:avLst/>
          </a:prstGeom>
          <a:ln>
            <a:noFill/>
          </a:ln>
          <a:effectLst>
            <a:softEdge rad="112500"/>
          </a:effectLst>
        </p:spPr>
      </p:pic>
      <p:sp>
        <p:nvSpPr>
          <p:cNvPr id="10" name="TextBox 9">
            <a:extLst>
              <a:ext uri="{FF2B5EF4-FFF2-40B4-BE49-F238E27FC236}">
                <a16:creationId xmlns:a16="http://schemas.microsoft.com/office/drawing/2014/main" id="{C46C7818-4930-D92E-7D82-79A17DAE35BD}"/>
              </a:ext>
            </a:extLst>
          </p:cNvPr>
          <p:cNvSpPr txBox="1"/>
          <p:nvPr/>
        </p:nvSpPr>
        <p:spPr>
          <a:xfrm>
            <a:off x="707923" y="5411187"/>
            <a:ext cx="6096000" cy="1015663"/>
          </a:xfrm>
          <a:prstGeom prst="rect">
            <a:avLst/>
          </a:prstGeom>
          <a:noFill/>
        </p:spPr>
        <p:txBody>
          <a:bodyPr wrap="square">
            <a:spAutoFit/>
          </a:bodyPr>
          <a:lstStyle/>
          <a:p>
            <a:pPr marL="342900" indent="-342900">
              <a:buFont typeface="Courier New" panose="02070309020205020404" pitchFamily="49" charset="0"/>
              <a:buChar char="o"/>
            </a:pPr>
            <a:r>
              <a:rPr lang="en-US" sz="2000" dirty="0">
                <a:solidFill>
                  <a:srgbClr val="002060"/>
                </a:solidFill>
                <a:latin typeface="Bookman Old Style" panose="02050604050505020204" pitchFamily="18" charset="0"/>
              </a:rPr>
              <a:t>Volos is connected by </a:t>
            </a:r>
            <a:r>
              <a:rPr lang="en-US" sz="2000" b="1" dirty="0">
                <a:solidFill>
                  <a:srgbClr val="002060"/>
                </a:solidFill>
                <a:latin typeface="Bookman Old Style" panose="02050604050505020204" pitchFamily="18" charset="0"/>
              </a:rPr>
              <a:t>ferries </a:t>
            </a:r>
            <a:r>
              <a:rPr lang="en-US" sz="2000" dirty="0">
                <a:solidFill>
                  <a:srgbClr val="002060"/>
                </a:solidFill>
                <a:latin typeface="Bookman Old Style" panose="02050604050505020204" pitchFamily="18" charset="0"/>
              </a:rPr>
              <a:t>with the Sporades islands complex and occasionally with the North Aegean Sea islands.</a:t>
            </a:r>
            <a:endParaRPr lang="el-GR" sz="2000" dirty="0">
              <a:solidFill>
                <a:srgbClr val="002060"/>
              </a:solidFill>
              <a:latin typeface="Bookman Old Style" panose="02050604050505020204" pitchFamily="18" charset="0"/>
            </a:endParaRPr>
          </a:p>
        </p:txBody>
      </p:sp>
      <p:pic>
        <p:nvPicPr>
          <p:cNvPr id="11" name="Εικόνα 10">
            <a:extLst>
              <a:ext uri="{FF2B5EF4-FFF2-40B4-BE49-F238E27FC236}">
                <a16:creationId xmlns:a16="http://schemas.microsoft.com/office/drawing/2014/main" id="{C844E8D3-39AD-D6BF-8CEA-5505C37A6E66}"/>
              </a:ext>
            </a:extLst>
          </p:cNvPr>
          <p:cNvPicPr>
            <a:picLocks noChangeAspect="1"/>
          </p:cNvPicPr>
          <p:nvPr/>
        </p:nvPicPr>
        <p:blipFill>
          <a:blip r:embed="rId5"/>
          <a:stretch>
            <a:fillRect/>
          </a:stretch>
        </p:blipFill>
        <p:spPr>
          <a:xfrm>
            <a:off x="824688" y="2661077"/>
            <a:ext cx="4880090" cy="2658175"/>
          </a:xfrm>
          <a:prstGeom prst="rect">
            <a:avLst/>
          </a:prstGeom>
          <a:ln>
            <a:noFill/>
          </a:ln>
          <a:effectLst>
            <a:softEdge rad="112500"/>
          </a:effectLst>
        </p:spPr>
      </p:pic>
    </p:spTree>
    <p:extLst>
      <p:ext uri="{BB962C8B-B14F-4D97-AF65-F5344CB8AC3E}">
        <p14:creationId xmlns:p14="http://schemas.microsoft.com/office/powerpoint/2010/main" val="138724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C48581-A380-9363-95D6-EC2C3BCE9521}"/>
              </a:ext>
            </a:extLst>
          </p:cNvPr>
          <p:cNvSpPr txBox="1"/>
          <p:nvPr/>
        </p:nvSpPr>
        <p:spPr>
          <a:xfrm>
            <a:off x="727587" y="384757"/>
            <a:ext cx="6096000" cy="1015663"/>
          </a:xfrm>
          <a:prstGeom prst="rect">
            <a:avLst/>
          </a:prstGeom>
          <a:noFill/>
        </p:spPr>
        <p:txBody>
          <a:bodyPr wrap="square">
            <a:spAutoFit/>
          </a:bodyPr>
          <a:lstStyle/>
          <a:p>
            <a:pPr marL="342900" indent="-342900">
              <a:buFont typeface="Courier New" panose="02070309020205020404" pitchFamily="49" charset="0"/>
              <a:buChar char="o"/>
            </a:pPr>
            <a:r>
              <a:rPr lang="en-US" sz="2000" dirty="0">
                <a:solidFill>
                  <a:srgbClr val="002060"/>
                </a:solidFill>
                <a:latin typeface="Bookman Old Style" panose="02050604050505020204" pitchFamily="18" charset="0"/>
              </a:rPr>
              <a:t>Moreover, it provides a </a:t>
            </a:r>
            <a:r>
              <a:rPr lang="en-US" sz="2000" b="1" dirty="0">
                <a:solidFill>
                  <a:srgbClr val="002060"/>
                </a:solidFill>
                <a:latin typeface="Bookman Old Style" panose="02050604050505020204" pitchFamily="18" charset="0"/>
              </a:rPr>
              <a:t>marina</a:t>
            </a:r>
            <a:r>
              <a:rPr lang="en-US" sz="2000" dirty="0">
                <a:solidFill>
                  <a:srgbClr val="002060"/>
                </a:solidFill>
                <a:latin typeface="Bookman Old Style" panose="02050604050505020204" pitchFamily="18" charset="0"/>
              </a:rPr>
              <a:t> close to the Main PIER 4 with a capacity of 170 yachts and sailing boats.</a:t>
            </a:r>
            <a:endParaRPr lang="el-GR" sz="2000" dirty="0">
              <a:solidFill>
                <a:srgbClr val="002060"/>
              </a:solidFill>
              <a:latin typeface="Bookman Old Style" panose="02050604050505020204" pitchFamily="18" charset="0"/>
            </a:endParaRPr>
          </a:p>
        </p:txBody>
      </p:sp>
      <p:sp>
        <p:nvSpPr>
          <p:cNvPr id="5" name="TextBox 4">
            <a:extLst>
              <a:ext uri="{FF2B5EF4-FFF2-40B4-BE49-F238E27FC236}">
                <a16:creationId xmlns:a16="http://schemas.microsoft.com/office/drawing/2014/main" id="{4911B6ED-879F-DCBB-6DB9-666C8FF0F39D}"/>
              </a:ext>
            </a:extLst>
          </p:cNvPr>
          <p:cNvSpPr txBox="1"/>
          <p:nvPr/>
        </p:nvSpPr>
        <p:spPr>
          <a:xfrm>
            <a:off x="4849087" y="2664514"/>
            <a:ext cx="6096000" cy="1938992"/>
          </a:xfrm>
          <a:prstGeom prst="rect">
            <a:avLst/>
          </a:prstGeom>
          <a:noFill/>
        </p:spPr>
        <p:txBody>
          <a:bodyPr wrap="square">
            <a:spAutoFit/>
          </a:bodyPr>
          <a:lstStyle/>
          <a:p>
            <a:pPr marL="342900" indent="-342900">
              <a:buFont typeface="Courier New" panose="02070309020205020404" pitchFamily="49" charset="0"/>
              <a:buChar char="o"/>
            </a:pPr>
            <a:r>
              <a:rPr lang="en-US" sz="2000" dirty="0">
                <a:solidFill>
                  <a:srgbClr val="002060"/>
                </a:solidFill>
                <a:latin typeface="Bookman Old Style" panose="02050604050505020204" pitchFamily="18" charset="0"/>
              </a:rPr>
              <a:t>The port of Volos has a direct connection with major urban regions of Greece via the major motorway Patras-Athens-Thessaloniki. The port infrastructure includes </a:t>
            </a:r>
            <a:r>
              <a:rPr lang="en-US" sz="2000" b="1" dirty="0">
                <a:solidFill>
                  <a:srgbClr val="002060"/>
                </a:solidFill>
                <a:latin typeface="Bookman Old Style" panose="02050604050505020204" pitchFamily="18" charset="0"/>
              </a:rPr>
              <a:t>five piers</a:t>
            </a:r>
            <a:r>
              <a:rPr lang="en-US" sz="2000" dirty="0">
                <a:solidFill>
                  <a:srgbClr val="002060"/>
                </a:solidFill>
                <a:latin typeface="Bookman Old Style" panose="02050604050505020204" pitchFamily="18" charset="0"/>
              </a:rPr>
              <a:t>, with a total length of 3.195 meters and depth of up to 11 meters.</a:t>
            </a:r>
            <a:endParaRPr lang="el-GR" sz="2000" dirty="0">
              <a:solidFill>
                <a:srgbClr val="002060"/>
              </a:solidFill>
              <a:latin typeface="Bookman Old Style" panose="02050604050505020204" pitchFamily="18" charset="0"/>
            </a:endParaRPr>
          </a:p>
        </p:txBody>
      </p:sp>
      <p:pic>
        <p:nvPicPr>
          <p:cNvPr id="6" name="Εικόνα 5">
            <a:extLst>
              <a:ext uri="{FF2B5EF4-FFF2-40B4-BE49-F238E27FC236}">
                <a16:creationId xmlns:a16="http://schemas.microsoft.com/office/drawing/2014/main" id="{D5C1B3D3-69DF-38EF-36F7-88F959044F4A}"/>
              </a:ext>
            </a:extLst>
          </p:cNvPr>
          <p:cNvPicPr>
            <a:picLocks noChangeAspect="1"/>
          </p:cNvPicPr>
          <p:nvPr/>
        </p:nvPicPr>
        <p:blipFill>
          <a:blip r:embed="rId2"/>
          <a:stretch>
            <a:fillRect/>
          </a:stretch>
        </p:blipFill>
        <p:spPr>
          <a:xfrm>
            <a:off x="7079226" y="260424"/>
            <a:ext cx="4353909" cy="2228234"/>
          </a:xfrm>
          <a:prstGeom prst="rect">
            <a:avLst/>
          </a:prstGeom>
          <a:ln>
            <a:noFill/>
          </a:ln>
          <a:effectLst>
            <a:softEdge rad="112500"/>
          </a:effectLst>
        </p:spPr>
      </p:pic>
      <p:pic>
        <p:nvPicPr>
          <p:cNvPr id="7" name="Εικόνα 6">
            <a:extLst>
              <a:ext uri="{FF2B5EF4-FFF2-40B4-BE49-F238E27FC236}">
                <a16:creationId xmlns:a16="http://schemas.microsoft.com/office/drawing/2014/main" id="{1B2193D5-A8A9-CFDD-D750-6E1101D65E6F}"/>
              </a:ext>
            </a:extLst>
          </p:cNvPr>
          <p:cNvPicPr>
            <a:picLocks noChangeAspect="1"/>
          </p:cNvPicPr>
          <p:nvPr/>
        </p:nvPicPr>
        <p:blipFill>
          <a:blip r:embed="rId3"/>
          <a:stretch>
            <a:fillRect/>
          </a:stretch>
        </p:blipFill>
        <p:spPr>
          <a:xfrm>
            <a:off x="285136" y="1612490"/>
            <a:ext cx="4274680" cy="49699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Βέλος: Κάτω 7">
            <a:extLst>
              <a:ext uri="{FF2B5EF4-FFF2-40B4-BE49-F238E27FC236}">
                <a16:creationId xmlns:a16="http://schemas.microsoft.com/office/drawing/2014/main" id="{C771A49C-4397-7D07-B0FE-DC6BD272D821}"/>
              </a:ext>
            </a:extLst>
          </p:cNvPr>
          <p:cNvSpPr/>
          <p:nvPr/>
        </p:nvSpPr>
        <p:spPr>
          <a:xfrm rot="8273671">
            <a:off x="965865" y="5530323"/>
            <a:ext cx="226142" cy="34413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Εικόνα 8">
            <a:extLst>
              <a:ext uri="{FF2B5EF4-FFF2-40B4-BE49-F238E27FC236}">
                <a16:creationId xmlns:a16="http://schemas.microsoft.com/office/drawing/2014/main" id="{39F17DF5-508E-9211-17DD-C342FDEB7329}"/>
              </a:ext>
            </a:extLst>
          </p:cNvPr>
          <p:cNvPicPr>
            <a:picLocks noChangeAspect="1"/>
          </p:cNvPicPr>
          <p:nvPr/>
        </p:nvPicPr>
        <p:blipFill>
          <a:blip r:embed="rId4"/>
          <a:stretch>
            <a:fillRect/>
          </a:stretch>
        </p:blipFill>
        <p:spPr>
          <a:xfrm rot="21281873">
            <a:off x="2436203" y="2410248"/>
            <a:ext cx="298730" cy="310923"/>
          </a:xfrm>
          <a:prstGeom prst="rect">
            <a:avLst/>
          </a:prstGeom>
        </p:spPr>
      </p:pic>
      <p:pic>
        <p:nvPicPr>
          <p:cNvPr id="10" name="Εικόνα 9">
            <a:extLst>
              <a:ext uri="{FF2B5EF4-FFF2-40B4-BE49-F238E27FC236}">
                <a16:creationId xmlns:a16="http://schemas.microsoft.com/office/drawing/2014/main" id="{46967340-138C-5AB3-5501-68C83B946134}"/>
              </a:ext>
            </a:extLst>
          </p:cNvPr>
          <p:cNvPicPr>
            <a:picLocks noChangeAspect="1"/>
          </p:cNvPicPr>
          <p:nvPr/>
        </p:nvPicPr>
        <p:blipFill>
          <a:blip r:embed="rId4"/>
          <a:stretch>
            <a:fillRect/>
          </a:stretch>
        </p:blipFill>
        <p:spPr>
          <a:xfrm>
            <a:off x="3357091" y="5905859"/>
            <a:ext cx="298730" cy="310923"/>
          </a:xfrm>
          <a:prstGeom prst="rect">
            <a:avLst/>
          </a:prstGeom>
        </p:spPr>
      </p:pic>
      <p:pic>
        <p:nvPicPr>
          <p:cNvPr id="11" name="Εικόνα 10">
            <a:extLst>
              <a:ext uri="{FF2B5EF4-FFF2-40B4-BE49-F238E27FC236}">
                <a16:creationId xmlns:a16="http://schemas.microsoft.com/office/drawing/2014/main" id="{87CA4BA8-4EE2-CE73-2926-9130BC400800}"/>
              </a:ext>
            </a:extLst>
          </p:cNvPr>
          <p:cNvPicPr>
            <a:picLocks noChangeAspect="1"/>
          </p:cNvPicPr>
          <p:nvPr/>
        </p:nvPicPr>
        <p:blipFill>
          <a:blip r:embed="rId5"/>
          <a:stretch>
            <a:fillRect/>
          </a:stretch>
        </p:blipFill>
        <p:spPr>
          <a:xfrm>
            <a:off x="5154358" y="4779362"/>
            <a:ext cx="5083277" cy="2006341"/>
          </a:xfrm>
          <a:prstGeom prst="ellipse">
            <a:avLst/>
          </a:prstGeom>
          <a:ln>
            <a:noFill/>
          </a:ln>
          <a:effectLst>
            <a:softEdge rad="112500"/>
          </a:effectLst>
        </p:spPr>
      </p:pic>
    </p:spTree>
    <p:extLst>
      <p:ext uri="{BB962C8B-B14F-4D97-AF65-F5344CB8AC3E}">
        <p14:creationId xmlns:p14="http://schemas.microsoft.com/office/powerpoint/2010/main" val="1637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E8D25E3-9AB5-26A6-73F0-ED36BB785B42}"/>
              </a:ext>
            </a:extLst>
          </p:cNvPr>
          <p:cNvPicPr>
            <a:picLocks noChangeAspect="1"/>
          </p:cNvPicPr>
          <p:nvPr/>
        </p:nvPicPr>
        <p:blipFill>
          <a:blip r:embed="rId2"/>
          <a:stretch>
            <a:fillRect/>
          </a:stretch>
        </p:blipFill>
        <p:spPr>
          <a:xfrm>
            <a:off x="1890712" y="1576387"/>
            <a:ext cx="8410575" cy="41754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extBox 3">
            <a:extLst>
              <a:ext uri="{FF2B5EF4-FFF2-40B4-BE49-F238E27FC236}">
                <a16:creationId xmlns:a16="http://schemas.microsoft.com/office/drawing/2014/main" id="{2465376A-A56E-975D-987C-C06E5AD5603A}"/>
              </a:ext>
            </a:extLst>
          </p:cNvPr>
          <p:cNvSpPr txBox="1"/>
          <p:nvPr/>
        </p:nvSpPr>
        <p:spPr>
          <a:xfrm>
            <a:off x="3116824" y="380688"/>
            <a:ext cx="5958349" cy="646331"/>
          </a:xfrm>
          <a:prstGeom prst="rect">
            <a:avLst/>
          </a:prstGeom>
          <a:noFill/>
        </p:spPr>
        <p:txBody>
          <a:bodyPr wrap="square">
            <a:spAutoFit/>
          </a:bodyPr>
          <a:lstStyle/>
          <a:p>
            <a:r>
              <a:rPr lang="en-GB" sz="3600" b="1" i="1" dirty="0">
                <a:solidFill>
                  <a:srgbClr val="002060"/>
                </a:solidFill>
                <a:effectLst>
                  <a:outerShdw blurRad="38100" dist="38100" dir="2700000" algn="tl">
                    <a:srgbClr val="000000">
                      <a:alpha val="43137"/>
                    </a:srgbClr>
                  </a:outerShdw>
                </a:effectLst>
                <a:latin typeface="Bookman Old Style" panose="02050604050505020204" pitchFamily="18" charset="0"/>
              </a:rPr>
              <a:t>Environmental Policy</a:t>
            </a:r>
            <a:endParaRPr lang="el-GR" sz="3600" b="1" i="1" dirty="0">
              <a:solidFill>
                <a:srgbClr val="00206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40523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59970" y="127016"/>
            <a:ext cx="7137317" cy="580103"/>
          </a:xfrm>
        </p:spPr>
        <p:txBody>
          <a:bodyPr rtlCol="0">
            <a:normAutofit fontScale="90000"/>
          </a:bodyPr>
          <a:lstStyle/>
          <a:p>
            <a:pPr rtl="0"/>
            <a:r>
              <a:rPr lang="en-GB" b="1" i="1" dirty="0">
                <a:solidFill>
                  <a:srgbClr val="002060"/>
                </a:solidFill>
                <a:effectLst>
                  <a:outerShdw blurRad="38100" dist="38100" dir="2700000" algn="tl">
                    <a:srgbClr val="000000">
                      <a:alpha val="43137"/>
                    </a:srgbClr>
                  </a:outerShdw>
                </a:effectLst>
                <a:latin typeface="Bookman Old Style" panose="02050604050505020204" pitchFamily="18" charset="0"/>
              </a:rPr>
              <a:t>THE   MYTH   OF  THE  PORT</a:t>
            </a:r>
            <a:endParaRPr lang="el-GR" b="1" i="1" dirty="0">
              <a:solidFill>
                <a:srgbClr val="002060"/>
              </a:solidFill>
              <a:effectLst>
                <a:outerShdw blurRad="38100" dist="38100" dir="2700000" algn="tl">
                  <a:srgbClr val="000000">
                    <a:alpha val="43137"/>
                  </a:srgbClr>
                </a:outerShdw>
              </a:effectLst>
              <a:latin typeface="Bookman Old Style" panose="02050604050505020204" pitchFamily="18" charset="0"/>
            </a:endParaRPr>
          </a:p>
        </p:txBody>
      </p:sp>
      <p:sp>
        <p:nvSpPr>
          <p:cNvPr id="4" name="Θέση περιεχομένου 3">
            <a:extLst>
              <a:ext uri="{FF2B5EF4-FFF2-40B4-BE49-F238E27FC236}">
                <a16:creationId xmlns:a16="http://schemas.microsoft.com/office/drawing/2014/main" id="{C8E41026-3FEF-E6A8-086A-AA6E54D25CA8}"/>
              </a:ext>
            </a:extLst>
          </p:cNvPr>
          <p:cNvSpPr>
            <a:spLocks noGrp="1"/>
          </p:cNvSpPr>
          <p:nvPr>
            <p:ph idx="1"/>
          </p:nvPr>
        </p:nvSpPr>
        <p:spPr>
          <a:xfrm>
            <a:off x="4892190" y="127016"/>
            <a:ext cx="7014224" cy="6027978"/>
          </a:xfrm>
        </p:spPr>
        <p:txBody>
          <a:bodyPr>
            <a:noAutofit/>
          </a:bodyPr>
          <a:lstStyle/>
          <a:p>
            <a:pPr marL="45720" indent="0" algn="ctr">
              <a:lnSpc>
                <a:spcPct val="170000"/>
              </a:lnSpc>
              <a:buNone/>
            </a:pPr>
            <a:endParaRPr lang="en-GB" sz="1800" b="1" dirty="0">
              <a:solidFill>
                <a:srgbClr val="002060"/>
              </a:solidFill>
              <a:latin typeface="Bookman Old Style" panose="02050604050505020204" pitchFamily="18" charset="0"/>
            </a:endParaRPr>
          </a:p>
          <a:p>
            <a:pPr algn="just">
              <a:lnSpc>
                <a:spcPct val="120000"/>
              </a:lnSpc>
              <a:buFont typeface="Wingdings" panose="05000000000000000000" pitchFamily="2" charset="2"/>
              <a:buChar char="Ø"/>
            </a:pPr>
            <a:r>
              <a:rPr lang="en-US" sz="1800" dirty="0">
                <a:solidFill>
                  <a:srgbClr val="002060"/>
                </a:solidFill>
                <a:latin typeface="Bookman Old Style" panose="02050604050505020204" pitchFamily="18" charset="0"/>
              </a:rPr>
              <a:t>The myth of the </a:t>
            </a:r>
            <a:r>
              <a:rPr lang="en-US" sz="1800" b="1" dirty="0">
                <a:solidFill>
                  <a:srgbClr val="002060"/>
                </a:solidFill>
                <a:effectLst>
                  <a:outerShdw blurRad="38100" dist="38100" dir="2700000" algn="tl">
                    <a:srgbClr val="000000">
                      <a:alpha val="43137"/>
                    </a:srgbClr>
                  </a:outerShdw>
                </a:effectLst>
                <a:latin typeface="Bookman Old Style" panose="02050604050505020204" pitchFamily="18" charset="0"/>
              </a:rPr>
              <a:t>Argonaut Expedition </a:t>
            </a:r>
            <a:r>
              <a:rPr lang="en-US" sz="1800" dirty="0">
                <a:solidFill>
                  <a:srgbClr val="002060"/>
                </a:solidFill>
                <a:latin typeface="Bookman Old Style" panose="02050604050505020204" pitchFamily="18" charset="0"/>
              </a:rPr>
              <a:t>is a well-known legend. </a:t>
            </a:r>
            <a:r>
              <a:rPr lang="en-US" sz="1800" b="1" dirty="0">
                <a:solidFill>
                  <a:srgbClr val="002060"/>
                </a:solidFill>
                <a:effectLst>
                  <a:outerShdw blurRad="38100" dist="38100" dir="2700000" algn="tl">
                    <a:srgbClr val="000000">
                      <a:alpha val="43137"/>
                    </a:srgbClr>
                  </a:outerShdw>
                </a:effectLst>
                <a:latin typeface="Bookman Old Style" panose="02050604050505020204" pitchFamily="18" charset="0"/>
              </a:rPr>
              <a:t>Jason</a:t>
            </a:r>
            <a:r>
              <a:rPr lang="en-US" sz="1800" dirty="0">
                <a:solidFill>
                  <a:srgbClr val="002060"/>
                </a:solidFill>
                <a:latin typeface="Bookman Old Style" panose="02050604050505020204" pitchFamily="18" charset="0"/>
              </a:rPr>
              <a:t> and the </a:t>
            </a:r>
            <a:r>
              <a:rPr lang="en-US" sz="1800" b="1" dirty="0">
                <a:solidFill>
                  <a:srgbClr val="002060"/>
                </a:solidFill>
                <a:effectLst>
                  <a:outerShdw blurRad="38100" dist="38100" dir="2700000" algn="tl">
                    <a:srgbClr val="000000">
                      <a:alpha val="43137"/>
                    </a:srgbClr>
                  </a:outerShdw>
                </a:effectLst>
                <a:latin typeface="Bookman Old Style" panose="02050604050505020204" pitchFamily="18" charset="0"/>
              </a:rPr>
              <a:t>Argonauts</a:t>
            </a:r>
            <a:r>
              <a:rPr lang="en-US" sz="1800" dirty="0">
                <a:solidFill>
                  <a:srgbClr val="002060"/>
                </a:solidFill>
                <a:latin typeface="Bookman Old Style" panose="02050604050505020204" pitchFamily="18" charset="0"/>
              </a:rPr>
              <a:t> set out from ancient Iolkos in an Argo ship to reach ancient Colchis, take the Golden Fleece and bring it back to the region of Thessaly.</a:t>
            </a:r>
          </a:p>
          <a:p>
            <a:pPr algn="just">
              <a:lnSpc>
                <a:spcPct val="120000"/>
              </a:lnSpc>
              <a:buFont typeface="Wingdings" panose="05000000000000000000" pitchFamily="2" charset="2"/>
              <a:buChar char="Ø"/>
            </a:pPr>
            <a:r>
              <a:rPr lang="en-US" sz="1800" dirty="0">
                <a:solidFill>
                  <a:srgbClr val="002060"/>
                </a:solidFill>
                <a:latin typeface="Bookman Old Style" panose="02050604050505020204" pitchFamily="18" charset="0"/>
              </a:rPr>
              <a:t>The myth is well known in both places where the story unfold</a:t>
            </a:r>
            <a:r>
              <a:rPr lang="el-GR" sz="1800" dirty="0">
                <a:solidFill>
                  <a:srgbClr val="002060"/>
                </a:solidFill>
                <a:latin typeface="Bookman Old Style" panose="02050604050505020204" pitchFamily="18" charset="0"/>
              </a:rPr>
              <a:t>, ο</a:t>
            </a:r>
            <a:r>
              <a:rPr lang="en-US" sz="1800" dirty="0">
                <a:solidFill>
                  <a:srgbClr val="002060"/>
                </a:solidFill>
                <a:latin typeface="Bookman Old Style" panose="02050604050505020204" pitchFamily="18" charset="0"/>
              </a:rPr>
              <a:t>ne of  which is </a:t>
            </a:r>
            <a:r>
              <a:rPr lang="en-US" sz="1800" b="1" dirty="0">
                <a:solidFill>
                  <a:srgbClr val="002060"/>
                </a:solidFill>
                <a:latin typeface="Bookman Old Style" panose="02050604050505020204" pitchFamily="18" charset="0"/>
              </a:rPr>
              <a:t>in Volos</a:t>
            </a:r>
            <a:r>
              <a:rPr lang="en-US" sz="1800" dirty="0">
                <a:solidFill>
                  <a:srgbClr val="002060"/>
                </a:solidFill>
                <a:latin typeface="Bookman Old Style" panose="02050604050505020204" pitchFamily="18" charset="0"/>
              </a:rPr>
              <a:t>, the contemporary land of Ancient Iolkos.</a:t>
            </a:r>
          </a:p>
          <a:p>
            <a:pPr algn="just">
              <a:lnSpc>
                <a:spcPct val="120000"/>
              </a:lnSpc>
              <a:buFont typeface="Wingdings" panose="05000000000000000000" pitchFamily="2" charset="2"/>
              <a:buChar char="Ø"/>
            </a:pPr>
            <a:r>
              <a:rPr lang="en-US" sz="1800" dirty="0">
                <a:solidFill>
                  <a:srgbClr val="002060"/>
                </a:solidFill>
                <a:latin typeface="Bookman Old Style" panose="02050604050505020204" pitchFamily="18" charset="0"/>
              </a:rPr>
              <a:t>In Volos, a tomb monument was discovered in 2004, and so a precious treasure that was hidden for more than 3000 years. The treasure consisted of precious objects which owned to the king.</a:t>
            </a:r>
          </a:p>
          <a:p>
            <a:pPr algn="just">
              <a:lnSpc>
                <a:spcPct val="120000"/>
              </a:lnSpc>
              <a:buFont typeface="Wingdings" panose="05000000000000000000" pitchFamily="2" charset="2"/>
              <a:buChar char="Ø"/>
            </a:pPr>
            <a:r>
              <a:rPr lang="en-US" sz="1800" dirty="0">
                <a:solidFill>
                  <a:srgbClr val="002060"/>
                </a:solidFill>
                <a:latin typeface="Bookman Old Style" panose="02050604050505020204" pitchFamily="18" charset="0"/>
              </a:rPr>
              <a:t>The legend is still alive in current excavations, in the museums collections, in the people minds, across the contemporary city of Volos.</a:t>
            </a:r>
          </a:p>
          <a:p>
            <a:pPr algn="just">
              <a:buFont typeface="Wingdings" panose="05000000000000000000" pitchFamily="2" charset="2"/>
              <a:buChar char="Ø"/>
            </a:pPr>
            <a:endParaRPr lang="en-GB" sz="1400" dirty="0"/>
          </a:p>
        </p:txBody>
      </p:sp>
      <p:pic>
        <p:nvPicPr>
          <p:cNvPr id="12" name="Εικόνα 11">
            <a:extLst>
              <a:ext uri="{FF2B5EF4-FFF2-40B4-BE49-F238E27FC236}">
                <a16:creationId xmlns:a16="http://schemas.microsoft.com/office/drawing/2014/main" id="{B569E8F5-C221-70DE-B0A5-DE6D54E3497F}"/>
              </a:ext>
            </a:extLst>
          </p:cNvPr>
          <p:cNvPicPr>
            <a:picLocks noChangeAspect="1"/>
          </p:cNvPicPr>
          <p:nvPr/>
        </p:nvPicPr>
        <p:blipFill>
          <a:blip r:embed="rId3"/>
          <a:stretch>
            <a:fillRect/>
          </a:stretch>
        </p:blipFill>
        <p:spPr>
          <a:xfrm>
            <a:off x="285586" y="828675"/>
            <a:ext cx="3874569" cy="31632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Εικόνα 12">
            <a:extLst>
              <a:ext uri="{FF2B5EF4-FFF2-40B4-BE49-F238E27FC236}">
                <a16:creationId xmlns:a16="http://schemas.microsoft.com/office/drawing/2014/main" id="{511A3ACD-00F9-CD16-7245-91817A7F903A}"/>
              </a:ext>
            </a:extLst>
          </p:cNvPr>
          <p:cNvPicPr>
            <a:picLocks noChangeAspect="1"/>
          </p:cNvPicPr>
          <p:nvPr/>
        </p:nvPicPr>
        <p:blipFill>
          <a:blip r:embed="rId4"/>
          <a:stretch>
            <a:fillRect/>
          </a:stretch>
        </p:blipFill>
        <p:spPr>
          <a:xfrm>
            <a:off x="2287557" y="4215271"/>
            <a:ext cx="2496212" cy="251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7868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CF4E5B7-3CE6-5F73-9465-E1257E6F2337}"/>
              </a:ext>
            </a:extLst>
          </p:cNvPr>
          <p:cNvSpPr>
            <a:spLocks noGrp="1"/>
          </p:cNvSpPr>
          <p:nvPr>
            <p:ph idx="1"/>
          </p:nvPr>
        </p:nvSpPr>
        <p:spPr>
          <a:xfrm>
            <a:off x="785110" y="604725"/>
            <a:ext cx="5104411" cy="2939845"/>
          </a:xfrm>
        </p:spPr>
        <p:txBody>
          <a:bodyPr>
            <a:normAutofit/>
          </a:bodyPr>
          <a:lstStyle/>
          <a:p>
            <a:r>
              <a:rPr lang="en-US" sz="2400" dirty="0">
                <a:solidFill>
                  <a:srgbClr val="002060"/>
                </a:solidFill>
                <a:latin typeface="Bookman Old Style" panose="02050604050505020204" pitchFamily="18" charset="0"/>
              </a:rPr>
              <a:t>The names of the Argo crew is still written on the Argo statue at the front of Volos port.</a:t>
            </a:r>
          </a:p>
          <a:p>
            <a:r>
              <a:rPr lang="en-US" sz="2400" dirty="0">
                <a:solidFill>
                  <a:srgbClr val="002060"/>
                </a:solidFill>
                <a:latin typeface="Bookman Old Style" panose="02050604050505020204" pitchFamily="18" charset="0"/>
              </a:rPr>
              <a:t>There are many shops and restaurants named by the elements of the legend.</a:t>
            </a:r>
            <a:endParaRPr lang="el-GR" sz="2400" dirty="0">
              <a:solidFill>
                <a:srgbClr val="002060"/>
              </a:solidFill>
              <a:latin typeface="Bookman Old Style" panose="02050604050505020204" pitchFamily="18" charset="0"/>
            </a:endParaRPr>
          </a:p>
          <a:p>
            <a:pPr marL="45720" indent="0">
              <a:buNone/>
            </a:pPr>
            <a:endParaRPr lang="el-GR" sz="2400" dirty="0">
              <a:solidFill>
                <a:srgbClr val="002060"/>
              </a:solidFill>
              <a:latin typeface="Bookman Old Style" panose="02050604050505020204" pitchFamily="18" charset="0"/>
            </a:endParaRPr>
          </a:p>
          <a:p>
            <a:pPr marL="45720" indent="0">
              <a:buNone/>
            </a:pPr>
            <a:endParaRPr lang="en-US" sz="2400" dirty="0">
              <a:solidFill>
                <a:srgbClr val="002060"/>
              </a:solidFill>
              <a:latin typeface="Bookman Old Style" panose="02050604050505020204" pitchFamily="18" charset="0"/>
            </a:endParaRPr>
          </a:p>
          <a:p>
            <a:endParaRPr lang="el-GR" dirty="0"/>
          </a:p>
        </p:txBody>
      </p:sp>
      <p:pic>
        <p:nvPicPr>
          <p:cNvPr id="5" name="Εικόνα 4">
            <a:extLst>
              <a:ext uri="{FF2B5EF4-FFF2-40B4-BE49-F238E27FC236}">
                <a16:creationId xmlns:a16="http://schemas.microsoft.com/office/drawing/2014/main" id="{4B7D2960-623C-008C-90AB-0A9407583EDE}"/>
              </a:ext>
            </a:extLst>
          </p:cNvPr>
          <p:cNvPicPr>
            <a:picLocks noChangeAspect="1"/>
          </p:cNvPicPr>
          <p:nvPr/>
        </p:nvPicPr>
        <p:blipFill>
          <a:blip r:embed="rId2"/>
          <a:stretch>
            <a:fillRect/>
          </a:stretch>
        </p:blipFill>
        <p:spPr>
          <a:xfrm>
            <a:off x="6096000" y="127819"/>
            <a:ext cx="5433399" cy="4778478"/>
          </a:xfrm>
          <a:prstGeom prst="rect">
            <a:avLst/>
          </a:prstGeom>
          <a:ln>
            <a:noFill/>
          </a:ln>
          <a:effectLst>
            <a:softEdge rad="112500"/>
          </a:effectLst>
        </p:spPr>
      </p:pic>
      <p:pic>
        <p:nvPicPr>
          <p:cNvPr id="6" name="Εικόνα 5">
            <a:extLst>
              <a:ext uri="{FF2B5EF4-FFF2-40B4-BE49-F238E27FC236}">
                <a16:creationId xmlns:a16="http://schemas.microsoft.com/office/drawing/2014/main" id="{28A36A8C-4F38-6671-BD2A-BC814ABEFD7F}"/>
              </a:ext>
            </a:extLst>
          </p:cNvPr>
          <p:cNvPicPr>
            <a:picLocks noChangeAspect="1"/>
          </p:cNvPicPr>
          <p:nvPr/>
        </p:nvPicPr>
        <p:blipFill>
          <a:blip r:embed="rId3"/>
          <a:stretch>
            <a:fillRect/>
          </a:stretch>
        </p:blipFill>
        <p:spPr>
          <a:xfrm>
            <a:off x="662601" y="3970959"/>
            <a:ext cx="2282159" cy="2145978"/>
          </a:xfrm>
          <a:prstGeom prst="rect">
            <a:avLst/>
          </a:prstGeom>
          <a:ln>
            <a:noFill/>
          </a:ln>
          <a:effectLst>
            <a:softEdge rad="112500"/>
          </a:effectLst>
        </p:spPr>
      </p:pic>
      <p:sp>
        <p:nvSpPr>
          <p:cNvPr id="8" name="TextBox 7">
            <a:extLst>
              <a:ext uri="{FF2B5EF4-FFF2-40B4-BE49-F238E27FC236}">
                <a16:creationId xmlns:a16="http://schemas.microsoft.com/office/drawing/2014/main" id="{5CAA4510-2A40-8FD2-ACEF-892FE7E300A3}"/>
              </a:ext>
            </a:extLst>
          </p:cNvPr>
          <p:cNvSpPr txBox="1"/>
          <p:nvPr/>
        </p:nvSpPr>
        <p:spPr>
          <a:xfrm>
            <a:off x="3048000" y="5132273"/>
            <a:ext cx="6096000" cy="830997"/>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002060"/>
                </a:solidFill>
                <a:latin typeface="Bookman Old Style" panose="02050604050505020204" pitchFamily="18" charset="0"/>
              </a:rPr>
              <a:t>The symbol of the Municipality of Volos is this very same ship</a:t>
            </a:r>
          </a:p>
        </p:txBody>
      </p:sp>
    </p:spTree>
    <p:extLst>
      <p:ext uri="{BB962C8B-B14F-4D97-AF65-F5344CB8AC3E}">
        <p14:creationId xmlns:p14="http://schemas.microsoft.com/office/powerpoint/2010/main" val="25098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594E53-15A4-F54B-40A3-5E5105211427}"/>
              </a:ext>
            </a:extLst>
          </p:cNvPr>
          <p:cNvSpPr>
            <a:spLocks noGrp="1"/>
          </p:cNvSpPr>
          <p:nvPr>
            <p:ph type="title"/>
          </p:nvPr>
        </p:nvSpPr>
        <p:spPr>
          <a:xfrm>
            <a:off x="1341120" y="216310"/>
            <a:ext cx="9509759" cy="684718"/>
          </a:xfrm>
        </p:spPr>
        <p:txBody>
          <a:bodyPr/>
          <a:lstStyle/>
          <a:p>
            <a:pPr algn="ctr"/>
            <a:r>
              <a:rPr lang="en-US" b="1" i="1" dirty="0">
                <a:solidFill>
                  <a:srgbClr val="002060"/>
                </a:solidFill>
                <a:effectLst>
                  <a:outerShdw blurRad="38100" dist="38100" dir="2700000" algn="tl">
                    <a:srgbClr val="000000">
                      <a:alpha val="43137"/>
                    </a:srgbClr>
                  </a:outerShdw>
                </a:effectLst>
                <a:latin typeface="Bookman Old Style" panose="02050604050505020204" pitchFamily="18" charset="0"/>
              </a:rPr>
              <a:t>Mount Pelion – Land of the Centaurs</a:t>
            </a:r>
            <a:endParaRPr lang="el-GR" b="1" i="1" dirty="0">
              <a:solidFill>
                <a:srgbClr val="002060"/>
              </a:solidFill>
              <a:effectLst>
                <a:outerShdw blurRad="38100" dist="38100" dir="2700000" algn="tl">
                  <a:srgbClr val="000000">
                    <a:alpha val="43137"/>
                  </a:srgbClr>
                </a:outerShdw>
              </a:effectLst>
              <a:latin typeface="Bookman Old Style" panose="02050604050505020204" pitchFamily="18" charset="0"/>
            </a:endParaRPr>
          </a:p>
        </p:txBody>
      </p:sp>
      <p:sp>
        <p:nvSpPr>
          <p:cNvPr id="4" name="TextBox 3">
            <a:extLst>
              <a:ext uri="{FF2B5EF4-FFF2-40B4-BE49-F238E27FC236}">
                <a16:creationId xmlns:a16="http://schemas.microsoft.com/office/drawing/2014/main" id="{EB425252-96ED-AD93-0F76-819EC969771E}"/>
              </a:ext>
            </a:extLst>
          </p:cNvPr>
          <p:cNvSpPr txBox="1"/>
          <p:nvPr/>
        </p:nvSpPr>
        <p:spPr>
          <a:xfrm>
            <a:off x="560438" y="1140145"/>
            <a:ext cx="10864646" cy="5016758"/>
          </a:xfrm>
          <a:prstGeom prst="rect">
            <a:avLst/>
          </a:prstGeom>
          <a:noFill/>
        </p:spPr>
        <p:txBody>
          <a:bodyPr wrap="square">
            <a:spAutoFit/>
          </a:bodyPr>
          <a:lstStyle/>
          <a:p>
            <a:pPr marL="342900" indent="-342900">
              <a:buFont typeface="Wingdings" panose="05000000000000000000" pitchFamily="2" charset="2"/>
              <a:buChar char="v"/>
            </a:pPr>
            <a:r>
              <a:rPr lang="en-US" sz="2000" dirty="0">
                <a:solidFill>
                  <a:srgbClr val="002060"/>
                </a:solidFill>
                <a:latin typeface="Bookman Old Style" panose="02050604050505020204" pitchFamily="18" charset="0"/>
              </a:rPr>
              <a:t>The </a:t>
            </a:r>
            <a:r>
              <a:rPr lang="en-US" sz="2000" b="1" i="1" dirty="0">
                <a:solidFill>
                  <a:srgbClr val="002060"/>
                </a:solidFill>
                <a:latin typeface="Bookman Old Style" panose="02050604050505020204" pitchFamily="18" charset="0"/>
              </a:rPr>
              <a:t>Pelion</a:t>
            </a:r>
            <a:r>
              <a:rPr lang="en-US" sz="2000" dirty="0">
                <a:solidFill>
                  <a:srgbClr val="002060"/>
                </a:solidFill>
                <a:latin typeface="Bookman Old Style" panose="02050604050505020204" pitchFamily="18" charset="0"/>
              </a:rPr>
              <a:t> peninsula consists of beautiful mountain villages and it is located </a:t>
            </a:r>
            <a:r>
              <a:rPr lang="en-US" sz="2000" u="sng" dirty="0">
                <a:solidFill>
                  <a:srgbClr val="002060"/>
                </a:solidFill>
                <a:latin typeface="Bookman Old Style" panose="02050604050505020204" pitchFamily="18" charset="0"/>
              </a:rPr>
              <a:t>above the city of Volos</a:t>
            </a:r>
            <a:r>
              <a:rPr lang="en-US" sz="2000" dirty="0">
                <a:solidFill>
                  <a:srgbClr val="002060"/>
                </a:solidFill>
                <a:latin typeface="Bookman Old Style" panose="02050604050505020204" pitchFamily="18" charset="0"/>
              </a:rPr>
              <a:t>. The whole region is characterized by an astonishing mountain landscape and gorgeous sea views.</a:t>
            </a:r>
          </a:p>
          <a:p>
            <a:endParaRPr lang="en-US" sz="2000" dirty="0">
              <a:solidFill>
                <a:srgbClr val="002060"/>
              </a:solidFill>
              <a:latin typeface="Bookman Old Style" panose="02050604050505020204" pitchFamily="18" charset="0"/>
            </a:endParaRPr>
          </a:p>
          <a:p>
            <a:endParaRPr lang="en-US" sz="2000" dirty="0">
              <a:solidFill>
                <a:srgbClr val="002060"/>
              </a:solidFill>
              <a:latin typeface="Bookman Old Style" panose="02050604050505020204" pitchFamily="18" charset="0"/>
            </a:endParaRPr>
          </a:p>
          <a:p>
            <a:endParaRPr lang="en-US" sz="2000" dirty="0">
              <a:solidFill>
                <a:srgbClr val="002060"/>
              </a:solidFill>
              <a:latin typeface="Bookman Old Style" panose="02050604050505020204" pitchFamily="18" charset="0"/>
            </a:endParaRPr>
          </a:p>
          <a:p>
            <a:endParaRPr lang="en-US" sz="2000" dirty="0">
              <a:solidFill>
                <a:srgbClr val="002060"/>
              </a:solidFill>
              <a:latin typeface="Bookman Old Style" panose="02050604050505020204" pitchFamily="18" charset="0"/>
            </a:endParaRPr>
          </a:p>
          <a:p>
            <a:endParaRPr lang="en-US" sz="2000" dirty="0">
              <a:solidFill>
                <a:srgbClr val="002060"/>
              </a:solidFill>
              <a:latin typeface="Bookman Old Style" panose="02050604050505020204" pitchFamily="18" charset="0"/>
            </a:endParaRPr>
          </a:p>
          <a:p>
            <a:endParaRPr lang="en-US" sz="2000" dirty="0">
              <a:solidFill>
                <a:srgbClr val="002060"/>
              </a:solidFill>
              <a:latin typeface="Bookman Old Style" panose="02050604050505020204" pitchFamily="18" charset="0"/>
            </a:endParaRPr>
          </a:p>
          <a:p>
            <a:endParaRPr lang="en-US" sz="2000" dirty="0">
              <a:solidFill>
                <a:srgbClr val="002060"/>
              </a:solidFill>
              <a:latin typeface="Bookman Old Style" panose="02050604050505020204" pitchFamily="18" charset="0"/>
            </a:endParaRPr>
          </a:p>
          <a:p>
            <a:endParaRPr lang="en-US" sz="2000" dirty="0">
              <a:solidFill>
                <a:srgbClr val="002060"/>
              </a:solidFill>
              <a:latin typeface="Bookman Old Style" panose="02050604050505020204" pitchFamily="18" charset="0"/>
            </a:endParaRPr>
          </a:p>
          <a:p>
            <a:endParaRPr lang="en-US" sz="2000" dirty="0">
              <a:solidFill>
                <a:srgbClr val="002060"/>
              </a:solidFill>
              <a:latin typeface="Bookman Old Style" panose="02050604050505020204" pitchFamily="18" charset="0"/>
            </a:endParaRPr>
          </a:p>
          <a:p>
            <a:pPr marL="342900" indent="-342900">
              <a:buFont typeface="Wingdings" panose="05000000000000000000" pitchFamily="2" charset="2"/>
              <a:buChar char="v"/>
            </a:pPr>
            <a:r>
              <a:rPr lang="en-US" sz="2000" dirty="0">
                <a:solidFill>
                  <a:srgbClr val="002060"/>
                </a:solidFill>
                <a:latin typeface="Bookman Old Style" panose="02050604050505020204" pitchFamily="18" charset="0"/>
              </a:rPr>
              <a:t>In Greek mythology, Mount Pelion (which took its name from the mythical </a:t>
            </a:r>
            <a:r>
              <a:rPr lang="en-US" sz="2000" b="1" i="1" dirty="0">
                <a:solidFill>
                  <a:srgbClr val="002060"/>
                </a:solidFill>
                <a:latin typeface="Bookman Old Style" panose="02050604050505020204" pitchFamily="18" charset="0"/>
              </a:rPr>
              <a:t>king Peleus</a:t>
            </a:r>
            <a:r>
              <a:rPr lang="en-US" sz="2000" dirty="0">
                <a:solidFill>
                  <a:srgbClr val="002060"/>
                </a:solidFill>
                <a:latin typeface="Bookman Old Style" panose="02050604050505020204" pitchFamily="18" charset="0"/>
              </a:rPr>
              <a:t>, father of Achilles) was the homeland of </a:t>
            </a:r>
            <a:r>
              <a:rPr lang="en-US" sz="2000" b="1" i="1" dirty="0">
                <a:solidFill>
                  <a:srgbClr val="002060"/>
                </a:solidFill>
                <a:latin typeface="Bookman Old Style" panose="02050604050505020204" pitchFamily="18" charset="0"/>
              </a:rPr>
              <a:t>Chiron the Centaur</a:t>
            </a:r>
            <a:r>
              <a:rPr lang="en-US" sz="2000" dirty="0">
                <a:solidFill>
                  <a:srgbClr val="002060"/>
                </a:solidFill>
                <a:latin typeface="Bookman Old Style" panose="02050604050505020204" pitchFamily="18" charset="0"/>
              </a:rPr>
              <a:t>, tutor of many ancient Greek heroes, such as </a:t>
            </a:r>
            <a:r>
              <a:rPr lang="en-US" sz="2000" b="1" dirty="0">
                <a:solidFill>
                  <a:srgbClr val="002060"/>
                </a:solidFill>
                <a:latin typeface="Bookman Old Style" panose="02050604050505020204" pitchFamily="18" charset="0"/>
              </a:rPr>
              <a:t>Jason</a:t>
            </a:r>
            <a:r>
              <a:rPr lang="en-US" sz="2000" dirty="0">
                <a:solidFill>
                  <a:srgbClr val="002060"/>
                </a:solidFill>
                <a:latin typeface="Bookman Old Style" panose="02050604050505020204" pitchFamily="18" charset="0"/>
              </a:rPr>
              <a:t>, </a:t>
            </a:r>
            <a:r>
              <a:rPr lang="en-US" sz="2000" b="1" dirty="0">
                <a:solidFill>
                  <a:srgbClr val="002060"/>
                </a:solidFill>
                <a:latin typeface="Bookman Old Style" panose="02050604050505020204" pitchFamily="18" charset="0"/>
              </a:rPr>
              <a:t>Achilles</a:t>
            </a:r>
            <a:r>
              <a:rPr lang="en-US" sz="2000" dirty="0">
                <a:solidFill>
                  <a:srgbClr val="002060"/>
                </a:solidFill>
                <a:latin typeface="Bookman Old Style" panose="02050604050505020204" pitchFamily="18" charset="0"/>
              </a:rPr>
              <a:t>, </a:t>
            </a:r>
            <a:r>
              <a:rPr lang="en-US" sz="2000" b="1" dirty="0">
                <a:solidFill>
                  <a:srgbClr val="002060"/>
                </a:solidFill>
                <a:latin typeface="Bookman Old Style" panose="02050604050505020204" pitchFamily="18" charset="0"/>
              </a:rPr>
              <a:t>Theseus</a:t>
            </a:r>
            <a:r>
              <a:rPr lang="en-US" sz="2000" dirty="0">
                <a:solidFill>
                  <a:srgbClr val="002060"/>
                </a:solidFill>
                <a:latin typeface="Bookman Old Style" panose="02050604050505020204" pitchFamily="18" charset="0"/>
              </a:rPr>
              <a:t> and </a:t>
            </a:r>
            <a:r>
              <a:rPr lang="en-US" sz="2000" b="1" dirty="0">
                <a:solidFill>
                  <a:srgbClr val="002060"/>
                </a:solidFill>
                <a:latin typeface="Bookman Old Style" panose="02050604050505020204" pitchFamily="18" charset="0"/>
              </a:rPr>
              <a:t>Heracles</a:t>
            </a:r>
            <a:r>
              <a:rPr lang="en-US" sz="2000" dirty="0">
                <a:solidFill>
                  <a:srgbClr val="002060"/>
                </a:solidFill>
                <a:latin typeface="Bookman Old Style" panose="02050604050505020204" pitchFamily="18" charset="0"/>
              </a:rPr>
              <a:t>. </a:t>
            </a:r>
          </a:p>
          <a:p>
            <a:endParaRPr lang="en-US" sz="2000" dirty="0">
              <a:solidFill>
                <a:srgbClr val="002060"/>
              </a:solidFill>
              <a:latin typeface="Bookman Old Style" panose="02050604050505020204" pitchFamily="18" charset="0"/>
            </a:endParaRPr>
          </a:p>
        </p:txBody>
      </p:sp>
      <p:pic>
        <p:nvPicPr>
          <p:cNvPr id="5" name="Εικόνα 4">
            <a:extLst>
              <a:ext uri="{FF2B5EF4-FFF2-40B4-BE49-F238E27FC236}">
                <a16:creationId xmlns:a16="http://schemas.microsoft.com/office/drawing/2014/main" id="{F3516849-2084-8998-271B-CFE474418A8A}"/>
              </a:ext>
            </a:extLst>
          </p:cNvPr>
          <p:cNvPicPr>
            <a:picLocks noChangeAspect="1"/>
          </p:cNvPicPr>
          <p:nvPr/>
        </p:nvPicPr>
        <p:blipFill>
          <a:blip r:embed="rId2"/>
          <a:stretch>
            <a:fillRect/>
          </a:stretch>
        </p:blipFill>
        <p:spPr>
          <a:xfrm>
            <a:off x="4559985" y="2328241"/>
            <a:ext cx="3275553" cy="2176878"/>
          </a:xfrm>
          <a:prstGeom prst="rect">
            <a:avLst/>
          </a:prstGeom>
          <a:ln>
            <a:noFill/>
          </a:ln>
          <a:effectLst>
            <a:softEdge rad="112500"/>
          </a:effectLst>
        </p:spPr>
      </p:pic>
      <p:pic>
        <p:nvPicPr>
          <p:cNvPr id="6" name="Εικόνα 5">
            <a:extLst>
              <a:ext uri="{FF2B5EF4-FFF2-40B4-BE49-F238E27FC236}">
                <a16:creationId xmlns:a16="http://schemas.microsoft.com/office/drawing/2014/main" id="{8299E5F4-FCF7-87A2-3920-94DEC0A04178}"/>
              </a:ext>
            </a:extLst>
          </p:cNvPr>
          <p:cNvPicPr>
            <a:picLocks noChangeAspect="1"/>
          </p:cNvPicPr>
          <p:nvPr/>
        </p:nvPicPr>
        <p:blipFill>
          <a:blip r:embed="rId3"/>
          <a:stretch>
            <a:fillRect/>
          </a:stretch>
        </p:blipFill>
        <p:spPr>
          <a:xfrm>
            <a:off x="1052051" y="2328241"/>
            <a:ext cx="3158306" cy="2103856"/>
          </a:xfrm>
          <a:prstGeom prst="rect">
            <a:avLst/>
          </a:prstGeom>
          <a:ln>
            <a:noFill/>
          </a:ln>
          <a:effectLst>
            <a:softEdge rad="112500"/>
          </a:effectLst>
        </p:spPr>
      </p:pic>
      <p:pic>
        <p:nvPicPr>
          <p:cNvPr id="7" name="Εικόνα 6">
            <a:extLst>
              <a:ext uri="{FF2B5EF4-FFF2-40B4-BE49-F238E27FC236}">
                <a16:creationId xmlns:a16="http://schemas.microsoft.com/office/drawing/2014/main" id="{9FF90CAC-2F18-44AA-1831-94A25329174C}"/>
              </a:ext>
            </a:extLst>
          </p:cNvPr>
          <p:cNvPicPr>
            <a:picLocks noChangeAspect="1"/>
          </p:cNvPicPr>
          <p:nvPr/>
        </p:nvPicPr>
        <p:blipFill>
          <a:blip r:embed="rId4"/>
          <a:stretch>
            <a:fillRect/>
          </a:stretch>
        </p:blipFill>
        <p:spPr>
          <a:xfrm>
            <a:off x="8185167" y="2401263"/>
            <a:ext cx="3036394" cy="2103856"/>
          </a:xfrm>
          <a:prstGeom prst="rect">
            <a:avLst/>
          </a:prstGeom>
          <a:ln>
            <a:noFill/>
          </a:ln>
          <a:effectLst>
            <a:softEdge rad="112500"/>
          </a:effectLst>
        </p:spPr>
      </p:pic>
    </p:spTree>
    <p:extLst>
      <p:ext uri="{BB962C8B-B14F-4D97-AF65-F5344CB8AC3E}">
        <p14:creationId xmlns:p14="http://schemas.microsoft.com/office/powerpoint/2010/main" val="402120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Θέμα του Offic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Παρουσίαση πίνακα ωκεανού (ευρεία οθόνη)</Template>
  <TotalTime>4462</TotalTime>
  <Words>1188</Words>
  <Application>Microsoft Office PowerPoint</Application>
  <PresentationFormat>Widescreen</PresentationFormat>
  <Paragraphs>72</Paragraphs>
  <Slides>18</Slides>
  <Notes>10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18</vt:i4>
      </vt:variant>
    </vt:vector>
  </HeadingPairs>
  <TitlesOfParts>
    <vt:vector size="26" baseType="lpstr">
      <vt:lpstr>Arial</vt:lpstr>
      <vt:lpstr>Bookman Old Style</vt:lpstr>
      <vt:lpstr>Calibri</vt:lpstr>
      <vt:lpstr>Calibri Light</vt:lpstr>
      <vt:lpstr>Courier New</vt:lpstr>
      <vt:lpstr>Georgia</vt:lpstr>
      <vt:lpstr>Wingdings</vt:lpstr>
      <vt:lpstr>Tema di Office</vt:lpstr>
      <vt:lpstr>The Port and  the city of Volos</vt:lpstr>
      <vt:lpstr>►  Volos is a city situated at the centre of the Greek mainland, about 326 km north of Athens and 215 km south of Thessaloniki.   ►  It is the capital of the Magnesia Prefecture.   ►  With a population of around 83,000 it is an important industrial centre, while its port provides a bridge between Europe, the Middle East and Asia.</vt:lpstr>
      <vt:lpstr>THE  PORT  OF  VOLOS</vt:lpstr>
      <vt:lpstr>Presentazione standard di PowerPoint</vt:lpstr>
      <vt:lpstr>Presentazione standard di PowerPoint</vt:lpstr>
      <vt:lpstr>Presentazione standard di PowerPoint</vt:lpstr>
      <vt:lpstr>THE   MYTH   OF  THE  PORT</vt:lpstr>
      <vt:lpstr>Presentazione standard di PowerPoint</vt:lpstr>
      <vt:lpstr>Mount Pelion – Land of the Centaurs</vt:lpstr>
      <vt:lpstr>Presentazione standard di PowerPoint</vt:lpstr>
      <vt:lpstr>The Pelion train – a mythical route</vt:lpstr>
      <vt:lpstr>Presentazione standard di PowerPoint</vt:lpstr>
      <vt:lpstr>What to do in Volos!</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Port and  the city of Volos</dc:title>
  <dc:creator>Πελτέκη Γεωργία</dc:creator>
  <cp:lastModifiedBy>TECNO</cp:lastModifiedBy>
  <cp:revision>4</cp:revision>
  <dcterms:created xsi:type="dcterms:W3CDTF">2025-03-16T18:13:15Z</dcterms:created>
  <dcterms:modified xsi:type="dcterms:W3CDTF">2025-05-27T06:47:18Z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