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17imYUOwz9W1faBT/mqMAVaHW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7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5"/>
          <p:cNvSpPr>
            <a:spLocks noGrp="1"/>
          </p:cNvSpPr>
          <p:nvPr>
            <p:ph type="pic" idx="2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5"/>
          <p:cNvSpPr txBox="1">
            <a:spLocks noGrp="1"/>
          </p:cNvSpPr>
          <p:nvPr>
            <p:ph type="body" idx="1"/>
          </p:nvPr>
        </p:nvSpPr>
        <p:spPr>
          <a:xfrm>
            <a:off x="839788" y="3977640"/>
            <a:ext cx="3931920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92" name="Google Shape;92;p25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/>
            <a:ahLst/>
            <a:cxnLst/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44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34" name="Google Shape;34;p1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"/>
          <p:cNvSpPr txBox="1"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48" name="Google Shape;48;p19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1"/>
          </p:nvPr>
        </p:nvSpPr>
        <p:spPr>
          <a:xfrm>
            <a:off x="838200" y="1929384"/>
            <a:ext cx="5181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body" idx="2"/>
          </p:nvPr>
        </p:nvSpPr>
        <p:spPr>
          <a:xfrm>
            <a:off x="6172200" y="1929384"/>
            <a:ext cx="5181600" cy="425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56" name="Google Shape;56;p2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2"/>
          </p:nvPr>
        </p:nvSpPr>
        <p:spPr>
          <a:xfrm>
            <a:off x="839788" y="2926080"/>
            <a:ext cx="5157787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3"/>
          </p:nvPr>
        </p:nvSpPr>
        <p:spPr>
          <a:xfrm>
            <a:off x="6172200" y="193852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4"/>
          </p:nvPr>
        </p:nvSpPr>
        <p:spPr>
          <a:xfrm>
            <a:off x="6172200" y="2926080"/>
            <a:ext cx="5183188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66" name="Google Shape;66;p21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/>
            <a:ahLst/>
            <a:cxnLst/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Arial"/>
              <a:buNone/>
              <a:defRPr sz="7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72" name="Google Shape;72;p22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body" idx="1"/>
          </p:nvPr>
        </p:nvSpPr>
        <p:spPr>
          <a:xfrm>
            <a:off x="5303520" y="548640"/>
            <a:ext cx="6053328" cy="543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2"/>
          </p:nvPr>
        </p:nvSpPr>
        <p:spPr>
          <a:xfrm>
            <a:off x="839788" y="3977640"/>
            <a:ext cx="3932237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  <p:sp>
        <p:nvSpPr>
          <p:cNvPr id="84" name="Google Shape;84;p24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/>
            <a:ahLst/>
            <a:cxnLst/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44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" descr="Slika na kojoj se prikazuje pejsaž, vanjski, nebo, zgrada&#10;&#10;Sadržaj generiran umjetnom inteligencijom može biti netočan."/>
          <p:cNvPicPr preferRelativeResize="0"/>
          <p:nvPr/>
        </p:nvPicPr>
        <p:blipFill rotWithShape="1">
          <a:blip r:embed="rId3">
            <a:alphaModFix amt="50000"/>
          </a:blip>
          <a:srcRect l="22470" r="10879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1524000" y="1217613"/>
            <a:ext cx="914400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Arial"/>
              <a:buNone/>
            </a:pPr>
            <a:r>
              <a:rPr lang="hr-HR" sz="10800"/>
              <a:t>Croatia</a:t>
            </a:r>
            <a:endParaRPr sz="10800"/>
          </a:p>
        </p:txBody>
      </p:sp>
      <p:sp>
        <p:nvSpPr>
          <p:cNvPr id="112" name="Google Shape;112;p1"/>
          <p:cNvSpPr txBox="1"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hr-HR" sz="3200" b="1"/>
              <a:t>Made by Zara Mareli</a:t>
            </a:r>
            <a:r>
              <a:rPr lang="hr-HR" sz="2400" b="1"/>
              <a:t>ć</a:t>
            </a:r>
            <a:r>
              <a:rPr lang="hr-HR" sz="3200" b="1"/>
              <a:t>, Anika Rušin and Bartol Vižintin</a:t>
            </a:r>
            <a:endParaRPr sz="3200" b="1"/>
          </a:p>
        </p:txBody>
      </p:sp>
      <p:sp>
        <p:nvSpPr>
          <p:cNvPr id="113" name="Google Shape;113;p1"/>
          <p:cNvSpPr/>
          <p:nvPr/>
        </p:nvSpPr>
        <p:spPr>
          <a:xfrm>
            <a:off x="3974206" y="436862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10" descr="Slika na kojoj se prikazuje vanjski, nebo, voda, drvo&#10;&#10;Sadržaj generiran umjetnom inteligencijom može biti netočan."/>
          <p:cNvPicPr preferRelativeResize="0"/>
          <p:nvPr/>
        </p:nvPicPr>
        <p:blipFill rotWithShape="1">
          <a:blip r:embed="rId3">
            <a:alphaModFix amt="90000"/>
          </a:blip>
          <a:srcRect t="7116" r="-1" b="8592"/>
          <a:stretch/>
        </p:blipFill>
        <p:spPr>
          <a:xfrm>
            <a:off x="0" y="0"/>
            <a:ext cx="121889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5354054" y="760956"/>
            <a:ext cx="6248168" cy="5486563"/>
          </a:xfrm>
          <a:custGeom>
            <a:avLst/>
            <a:gdLst/>
            <a:ahLst/>
            <a:cxnLst/>
            <a:rect l="l" t="t" r="r" b="b"/>
            <a:pathLst>
              <a:path w="5531319" h="4424065" extrusionOk="0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1A81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7090379" y="707971"/>
            <a:ext cx="4511843" cy="13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ts val="6000"/>
              <a:buFont typeface="Arial"/>
              <a:buNone/>
            </a:pPr>
            <a:r>
              <a:rPr lang="hr-HR" sz="6000">
                <a:solidFill>
                  <a:srgbClr val="FBF9F6"/>
                </a:solidFill>
              </a:rPr>
              <a:t>Opatija</a:t>
            </a:r>
            <a:endParaRPr sz="6000">
              <a:solidFill>
                <a:srgbClr val="FBF9F6"/>
              </a:solidFill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6372499" y="3095719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1A81F6"/>
          </a:solidFill>
          <a:ln w="38100" cap="rnd" cmpd="sng">
            <a:solidFill>
              <a:srgbClr val="1A81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0"/>
          <p:cNvSpPr txBox="1">
            <a:spLocks noGrp="1"/>
          </p:cNvSpPr>
          <p:nvPr>
            <p:ph type="body" idx="1"/>
          </p:nvPr>
        </p:nvSpPr>
        <p:spPr>
          <a:xfrm>
            <a:off x="5791525" y="2067650"/>
            <a:ext cx="5405100" cy="3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ts val="1900"/>
              <a:buChar char="•"/>
            </a:pPr>
            <a:r>
              <a:rPr lang="hr-HR" sz="1900" b="1">
                <a:solidFill>
                  <a:srgbClr val="FBF9F6"/>
                </a:solidFill>
              </a:rPr>
              <a:t>15 minutes away from Rijeka, there is one other important town called Opatija.</a:t>
            </a:r>
            <a:endParaRPr sz="2300"/>
          </a:p>
          <a:p>
            <a:pPr marL="228600" lvl="0" indent="-196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ts val="1900"/>
              <a:buChar char="•"/>
            </a:pPr>
            <a:r>
              <a:rPr lang="hr-HR" sz="1900" b="1">
                <a:solidFill>
                  <a:srgbClr val="FBF9F6"/>
                </a:solidFill>
              </a:rPr>
              <a:t>Opatija is widely known for its Lungomare.</a:t>
            </a:r>
            <a:endParaRPr sz="2300"/>
          </a:p>
          <a:p>
            <a:pPr marL="228600" lvl="0" indent="-196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ts val="1900"/>
              <a:buChar char="•"/>
            </a:pPr>
            <a:r>
              <a:rPr lang="hr-HR" sz="1900" b="1">
                <a:solidFill>
                  <a:srgbClr val="FBF9F6"/>
                </a:solidFill>
              </a:rPr>
              <a:t>Its 100 years old palm trees, numerous villas and beautiful views are what makes it so popular.</a:t>
            </a:r>
            <a:endParaRPr sz="2300"/>
          </a:p>
          <a:p>
            <a:pPr marL="228600" lvl="0" indent="-196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ts val="1900"/>
              <a:buChar char="•"/>
            </a:pPr>
            <a:r>
              <a:rPr lang="hr-HR" sz="1900" b="1">
                <a:solidFill>
                  <a:srgbClr val="FBF9F6"/>
                </a:solidFill>
              </a:rPr>
              <a:t>It was the first, and the most popular Northern Adriatic tourist destination.</a:t>
            </a:r>
            <a:endParaRPr sz="1900" b="1">
              <a:solidFill>
                <a:srgbClr val="FBF9F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</a:pPr>
            <a:r>
              <a:rPr lang="hr-HR" sz="5600"/>
              <a:t>Fun Facts!</a:t>
            </a:r>
            <a:endParaRPr sz="5600"/>
          </a:p>
        </p:txBody>
      </p:sp>
      <p:sp>
        <p:nvSpPr>
          <p:cNvPr id="219" name="Google Shape;219;p11"/>
          <p:cNvSpPr/>
          <p:nvPr/>
        </p:nvSpPr>
        <p:spPr>
          <a:xfrm>
            <a:off x="630936" y="2386584"/>
            <a:ext cx="4114800" cy="18288"/>
          </a:xfrm>
          <a:custGeom>
            <a:avLst/>
            <a:gdLst/>
            <a:ahLst/>
            <a:cxnLst/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146625" y="2660900"/>
            <a:ext cx="5168100" cy="4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79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The first torpedo was made in Rijeka.</a:t>
            </a:r>
            <a:endParaRPr sz="1600"/>
          </a:p>
          <a:p>
            <a:pPr marL="228600" lvl="0" indent="-17938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Ties, pens and the first parachute were made and invented in Croatia.</a:t>
            </a:r>
            <a:endParaRPr sz="1600"/>
          </a:p>
          <a:p>
            <a:pPr marL="228600" lvl="0" indent="-17938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Nikola Tesla, who discovered electricity, was born in Smiljan, a village in rural Croatia.</a:t>
            </a:r>
            <a:endParaRPr sz="1600"/>
          </a:p>
          <a:p>
            <a:pPr marL="228600" lvl="0" indent="-17938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There are 3 Nobel Prize winners born in Croatia.</a:t>
            </a:r>
            <a:endParaRPr sz="1600"/>
          </a:p>
          <a:p>
            <a:pPr marL="228600" lvl="0" indent="-17938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Croatia has more than 1200 islands from which the nickname ‘’The land of a thousand islands” comes from.</a:t>
            </a:r>
            <a:endParaRPr sz="1600"/>
          </a:p>
          <a:p>
            <a:pPr marL="228600" lvl="0" indent="-17938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Football is the most popular sport.</a:t>
            </a:r>
            <a:endParaRPr sz="1600"/>
          </a:p>
          <a:p>
            <a:pPr marL="228600" lvl="0" indent="-17938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hr-HR" sz="1600" b="1"/>
              <a:t>The oldest inhabited town in Europe is Vinkovci.</a:t>
            </a:r>
            <a:endParaRPr sz="1600"/>
          </a:p>
          <a:p>
            <a:pPr marL="228600" lvl="0" indent="-10953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1600" b="1"/>
          </a:p>
          <a:p>
            <a:pPr marL="228600" lvl="0" indent="-1492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600"/>
          </a:p>
        </p:txBody>
      </p:sp>
      <p:pic>
        <p:nvPicPr>
          <p:cNvPr id="221" name="Google Shape;221;p11" descr="Riječki torpedo — MUZEJ GRADA RIJEK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8878" y="1804550"/>
            <a:ext cx="4899979" cy="324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/>
          <p:nvPr/>
        </p:nvSpPr>
        <p:spPr>
          <a:xfrm>
            <a:off x="6018885" y="4090354"/>
            <a:ext cx="4002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first torpedo made in Rijeka, 1866.</a:t>
            </a:r>
            <a:endParaRPr sz="2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1" descr="Slika na kojoj se prikazuje Ljudsko lice, osoba, odijevanje, čovjek&#10;&#10;Sadržaj generiran umjetnom inteligencijom može biti netoča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5638" y="98488"/>
            <a:ext cx="3673642" cy="199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 descr="Slika na kojoj se prikazuje voda, nebo, pejsaž, priroda&#10;&#10;Sadržaj generiran umjetnom inteligencijom može biti netočan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4790" y="1154385"/>
            <a:ext cx="3058194" cy="172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 descr="Slika na kojoj se prikazuje sportska oprema, trava, nogomet, lopta&#10;&#10;Sadržaj generiran umjetnom inteligencijom može biti netočan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9888" y="5297044"/>
            <a:ext cx="2461309" cy="1642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 descr="Slika na kojoj se prikazuje tekst, usna harmonika, u dvorani&#10;&#10;Sadržaj generiran umjetnom inteligencijom može biti netočan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3157" y="4890751"/>
            <a:ext cx="2727749" cy="178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94471" y="2587054"/>
            <a:ext cx="2134568" cy="3244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2"/>
          <p:cNvSpPr/>
          <p:nvPr/>
        </p:nvSpPr>
        <p:spPr>
          <a:xfrm rot="-5400000" flipH="1">
            <a:off x="4745565" y="-4745565"/>
            <a:ext cx="2700870" cy="12192000"/>
          </a:xfrm>
          <a:custGeom>
            <a:avLst/>
            <a:gdLst/>
            <a:ahLst/>
            <a:cxnLst/>
            <a:rect l="l" t="t" r="r" b="b"/>
            <a:pathLst>
              <a:path w="2700870" h="12192000" extrusionOk="0">
                <a:moveTo>
                  <a:pt x="0" y="0"/>
                </a:moveTo>
                <a:lnTo>
                  <a:pt x="0" y="12192000"/>
                </a:lnTo>
                <a:lnTo>
                  <a:pt x="2661694" y="12192000"/>
                </a:lnTo>
                <a:lnTo>
                  <a:pt x="2632716" y="11941855"/>
                </a:lnTo>
                <a:cubicBezTo>
                  <a:pt x="2602362" y="11594183"/>
                  <a:pt x="2599485" y="11245047"/>
                  <a:pt x="2605238" y="10895781"/>
                </a:cubicBezTo>
                <a:cubicBezTo>
                  <a:pt x="2611558" y="10506425"/>
                  <a:pt x="2629380" y="10117297"/>
                  <a:pt x="2672927" y="9729981"/>
                </a:cubicBezTo>
                <a:cubicBezTo>
                  <a:pt x="2684548" y="9603480"/>
                  <a:pt x="2684548" y="9476187"/>
                  <a:pt x="2672927" y="9349685"/>
                </a:cubicBezTo>
                <a:cubicBezTo>
                  <a:pt x="2663496" y="9215958"/>
                  <a:pt x="2660924" y="9081848"/>
                  <a:pt x="2665256" y="8947869"/>
                </a:cubicBezTo>
                <a:cubicBezTo>
                  <a:pt x="2678116" y="8538360"/>
                  <a:pt x="2648559" y="8128618"/>
                  <a:pt x="2666835" y="7719557"/>
                </a:cubicBezTo>
                <a:cubicBezTo>
                  <a:pt x="2688269" y="7240958"/>
                  <a:pt x="2663226" y="6763493"/>
                  <a:pt x="2648109" y="6285351"/>
                </a:cubicBezTo>
                <a:cubicBezTo>
                  <a:pt x="2637956" y="5961455"/>
                  <a:pt x="2631636" y="5637330"/>
                  <a:pt x="2672476" y="5314115"/>
                </a:cubicBezTo>
                <a:cubicBezTo>
                  <a:pt x="2687594" y="5195204"/>
                  <a:pt x="2674732" y="5074932"/>
                  <a:pt x="2662774" y="4956020"/>
                </a:cubicBezTo>
                <a:cubicBezTo>
                  <a:pt x="2635699" y="4683988"/>
                  <a:pt x="2650591" y="4413093"/>
                  <a:pt x="2679020" y="4142653"/>
                </a:cubicBezTo>
                <a:cubicBezTo>
                  <a:pt x="2712412" y="3827814"/>
                  <a:pt x="2702710" y="3513204"/>
                  <a:pt x="2681951" y="3198141"/>
                </a:cubicBezTo>
                <a:cubicBezTo>
                  <a:pt x="2655103" y="2793383"/>
                  <a:pt x="2621257" y="2389987"/>
                  <a:pt x="2632541" y="1982283"/>
                </a:cubicBezTo>
                <a:cubicBezTo>
                  <a:pt x="2637279" y="1803119"/>
                  <a:pt x="2653299" y="1624412"/>
                  <a:pt x="2667512" y="1445702"/>
                </a:cubicBezTo>
                <a:cubicBezTo>
                  <a:pt x="2682111" y="1214217"/>
                  <a:pt x="2679764" y="981948"/>
                  <a:pt x="2660518" y="750797"/>
                </a:cubicBezTo>
                <a:cubicBezTo>
                  <a:pt x="2647658" y="556628"/>
                  <a:pt x="2639366" y="362460"/>
                  <a:pt x="2651539" y="168769"/>
                </a:cubicBezTo>
                <a:lnTo>
                  <a:pt x="2668618" y="0"/>
                </a:lnTo>
                <a:lnTo>
                  <a:pt x="781493" y="0"/>
                </a:lnTo>
                <a:lnTo>
                  <a:pt x="409569" y="0"/>
                </a:lnTo>
                <a:close/>
              </a:path>
            </a:pathLst>
          </a:custGeom>
          <a:solidFill>
            <a:srgbClr val="9E5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2"/>
          <p:cNvSpPr txBox="1">
            <a:spLocks noGrp="1"/>
          </p:cNvSpPr>
          <p:nvPr>
            <p:ph type="title"/>
          </p:nvPr>
        </p:nvSpPr>
        <p:spPr>
          <a:xfrm>
            <a:off x="630936" y="749173"/>
            <a:ext cx="347538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hr-HR">
                <a:solidFill>
                  <a:schemeClr val="lt1"/>
                </a:solidFill>
              </a:rPr>
              <a:t>Game of Thrones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5" name="Google Shape;235;p12"/>
          <p:cNvSpPr/>
          <p:nvPr/>
        </p:nvSpPr>
        <p:spPr>
          <a:xfrm>
            <a:off x="4314992" y="749173"/>
            <a:ext cx="18288" cy="1600200"/>
          </a:xfrm>
          <a:custGeom>
            <a:avLst/>
            <a:gdLst/>
            <a:ahLst/>
            <a:cxnLst/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lt1"/>
          </a:solidFill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2"/>
          <p:cNvSpPr txBox="1">
            <a:spLocks noGrp="1"/>
          </p:cNvSpPr>
          <p:nvPr>
            <p:ph type="body" idx="1"/>
          </p:nvPr>
        </p:nvSpPr>
        <p:spPr>
          <a:xfrm>
            <a:off x="4594613" y="406400"/>
            <a:ext cx="7408411" cy="211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196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hr-HR" sz="1900" b="1">
                <a:solidFill>
                  <a:schemeClr val="lt1"/>
                </a:solidFill>
              </a:rPr>
              <a:t>In Croatia, in Dubrovnik, was filmed a scene from the famous series Games of Thrones.</a:t>
            </a:r>
            <a:endParaRPr sz="2300"/>
          </a:p>
          <a:p>
            <a:pPr marL="228600" lvl="0" indent="-1968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hr-HR" sz="1900" b="1">
                <a:solidFill>
                  <a:schemeClr val="lt1"/>
                </a:solidFill>
              </a:rPr>
              <a:t>Game of Thrones is a show that takes place in made-up lands called Westeros and Essos. </a:t>
            </a:r>
            <a:endParaRPr sz="230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hr-HR" sz="1900" b="1">
                <a:solidFill>
                  <a:schemeClr val="lt1"/>
                </a:solidFill>
              </a:rPr>
              <a:t>Different families fight for power and the throne, wich leads to a lot of action and drama</a:t>
            </a:r>
            <a:r>
              <a:rPr lang="hr-HR" sz="1500" b="1">
                <a:solidFill>
                  <a:schemeClr val="lt1"/>
                </a:solidFill>
              </a:rPr>
              <a:t>.</a:t>
            </a:r>
            <a:endParaRPr sz="2300"/>
          </a:p>
        </p:txBody>
      </p:sp>
      <p:pic>
        <p:nvPicPr>
          <p:cNvPr id="237" name="Google Shape;237;p12" descr="Slika na kojoj se prikazuje vanjski, nebo, pejsaž, voda&#10;&#10;Sadržaj generiran umjetnom inteligencijom može biti netočan."/>
          <p:cNvPicPr preferRelativeResize="0"/>
          <p:nvPr/>
        </p:nvPicPr>
        <p:blipFill rotWithShape="1">
          <a:blip r:embed="rId3">
            <a:alphaModFix/>
          </a:blip>
          <a:srcRect l="20832" r="7505" b="4"/>
          <a:stretch/>
        </p:blipFill>
        <p:spPr>
          <a:xfrm>
            <a:off x="7273" y="2700870"/>
            <a:ext cx="2843784" cy="264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2" descr="Slika na kojoj se prikazuje Ljudsko lice, osoba, vanjski, odijevanje&#10;&#10;Sadržaj generiran umjetnom inteligencijom može biti netočan."/>
          <p:cNvPicPr preferRelativeResize="0"/>
          <p:nvPr/>
        </p:nvPicPr>
        <p:blipFill rotWithShape="1">
          <a:blip r:embed="rId4">
            <a:alphaModFix/>
          </a:blip>
          <a:srcRect l="30487" r="5646"/>
          <a:stretch/>
        </p:blipFill>
        <p:spPr>
          <a:xfrm>
            <a:off x="4215829" y="2761192"/>
            <a:ext cx="2455672" cy="252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2" descr="Slika na kojoj se prikazuje Ljudsko lice, drvo, osoba, odijevanje&#10;&#10;Sadržaj generiran umjetnom inteligencijom može biti netočan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8735" y="4641716"/>
            <a:ext cx="3700844" cy="211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 descr="Slika na kojoj se prikazuje magla, vanjski&#10;&#10;Sadržaj generiran umjetnom inteligencijom može biti netočan."/>
          <p:cNvPicPr preferRelativeResize="0"/>
          <p:nvPr/>
        </p:nvPicPr>
        <p:blipFill rotWithShape="1">
          <a:blip r:embed="rId6">
            <a:alphaModFix/>
          </a:blip>
          <a:srcRect l="3247" r="4048" b="2"/>
          <a:stretch/>
        </p:blipFill>
        <p:spPr>
          <a:xfrm>
            <a:off x="8728804" y="2856203"/>
            <a:ext cx="3229690" cy="195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2" descr="Slika na kojoj se prikazuje Ljudsko lice, odijevanje, osoba, čovjek&#10;&#10;Sadržaj generiran umjetnom inteligencijom može biti netočan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4622" y="4672555"/>
            <a:ext cx="3625533" cy="204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3" descr="A three-day stay in Rijeka - Visit Rijeka"/>
          <p:cNvPicPr preferRelativeResize="0"/>
          <p:nvPr/>
        </p:nvPicPr>
        <p:blipFill rotWithShape="1">
          <a:blip r:embed="rId3">
            <a:alphaModFix/>
          </a:blip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3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3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hr-HR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chemeClr val="lt1"/>
              </a:solidFill>
            </a:endParaRPr>
          </a:p>
        </p:txBody>
      </p:sp>
      <p:cxnSp>
        <p:nvCxnSpPr>
          <p:cNvPr id="250" name="Google Shape;250;p13"/>
          <p:cNvCxnSpPr/>
          <p:nvPr/>
        </p:nvCxnSpPr>
        <p:spPr>
          <a:xfrm>
            <a:off x="3393881" y="4035362"/>
            <a:ext cx="540423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2286" y="4067556"/>
            <a:ext cx="4305681" cy="244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hr-HR" sz="3400"/>
              <a:t>Croatia </a:t>
            </a:r>
            <a:br>
              <a:rPr lang="hr-HR" sz="3400"/>
            </a:br>
            <a:r>
              <a:rPr lang="hr-HR" sz="3400"/>
              <a:t/>
            </a:r>
            <a:br>
              <a:rPr lang="hr-HR" sz="3400"/>
            </a:br>
            <a:r>
              <a:rPr lang="hr-HR" sz="2400"/>
              <a:t>(the Republic of Croatia)</a:t>
            </a:r>
            <a:endParaRPr sz="3200"/>
          </a:p>
        </p:txBody>
      </p:sp>
      <p:pic>
        <p:nvPicPr>
          <p:cNvPr id="120" name="Google Shape;120;p2" descr="Slika na kojoj se prikazuje vanjski, nebo, voda, zastava&#10;&#10;Sadržaj generiran umjetnom inteligencijom može biti netočan."/>
          <p:cNvPicPr preferRelativeResize="0"/>
          <p:nvPr/>
        </p:nvPicPr>
        <p:blipFill rotWithShape="1">
          <a:blip r:embed="rId3">
            <a:alphaModFix/>
          </a:blip>
          <a:srcRect l="4473" r="-2" b="-2"/>
          <a:stretch/>
        </p:blipFill>
        <p:spPr>
          <a:xfrm>
            <a:off x="5" y="11"/>
            <a:ext cx="6005375" cy="3867902"/>
          </a:xfrm>
          <a:custGeom>
            <a:avLst/>
            <a:gdLst/>
            <a:ahLst/>
            <a:cxnLst/>
            <a:rect l="l" t="t" r="r" b="b"/>
            <a:pathLst>
              <a:path w="6005375" h="4196281" extrusionOk="0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1" name="Google Shape;121;p2" descr="Slika na kojoj se prikazuje vanjski, voda, nebo, vozilo&#10;&#10;Sadržaj generiran umjetnom inteligencijom može biti netočan."/>
          <p:cNvPicPr preferRelativeResize="0"/>
          <p:nvPr/>
        </p:nvPicPr>
        <p:blipFill rotWithShape="1">
          <a:blip r:embed="rId4">
            <a:alphaModFix/>
          </a:blip>
          <a:srcRect t="7048" r="-2" b="-3"/>
          <a:stretch/>
        </p:blipFill>
        <p:spPr>
          <a:xfrm>
            <a:off x="6185045" y="10"/>
            <a:ext cx="6006950" cy="3867902"/>
          </a:xfrm>
          <a:custGeom>
            <a:avLst/>
            <a:gdLst/>
            <a:ahLst/>
            <a:cxnLst/>
            <a:rect l="l" t="t" r="r" b="b"/>
            <a:pathLst>
              <a:path w="6006950" h="4187672" extrusionOk="0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2" name="Google Shape;122;p2"/>
          <p:cNvSpPr/>
          <p:nvPr/>
        </p:nvSpPr>
        <p:spPr>
          <a:xfrm>
            <a:off x="4314992" y="4562856"/>
            <a:ext cx="18288" cy="1600200"/>
          </a:xfrm>
          <a:custGeom>
            <a:avLst/>
            <a:gdLst/>
            <a:ahLst/>
            <a:cxnLst/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29CDE3"/>
          </a:solidFill>
          <a:ln w="34925" cap="flat" cmpd="sng">
            <a:solidFill>
              <a:srgbClr val="29CD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>
            <a:spLocks noGrp="1"/>
          </p:cNvSpPr>
          <p:nvPr>
            <p:ph type="body" idx="1"/>
          </p:nvPr>
        </p:nvSpPr>
        <p:spPr>
          <a:xfrm>
            <a:off x="4406432" y="4155440"/>
            <a:ext cx="7653488" cy="23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 b="1"/>
              <a:t>Croatia is located in Central and Southeast Europe and lies on the Adriatic sea.</a:t>
            </a:r>
            <a:endParaRPr sz="2700"/>
          </a:p>
          <a:p>
            <a:pPr marL="22860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 b="1"/>
              <a:t>It borders Slovenia, Serbia, Bosnia and Herzegovina, Hungary and Montenegro.</a:t>
            </a:r>
            <a:endParaRPr sz="2700"/>
          </a:p>
          <a:p>
            <a:pPr marL="22860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 b="1"/>
              <a:t>Its capital, Zagreb is the largest city in the country, followed by Split and Rijeka.</a:t>
            </a:r>
            <a:endParaRPr sz="2700"/>
          </a:p>
          <a:p>
            <a:pPr marL="22860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hr-HR" sz="2100" b="1"/>
              <a:t>It has a population of nearly 3.9 million people.</a:t>
            </a:r>
            <a:endParaRPr sz="21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132080" y="4562856"/>
            <a:ext cx="39187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hr-HR"/>
              <a:t>Adriatic sea</a:t>
            </a:r>
            <a:endParaRPr/>
          </a:p>
        </p:txBody>
      </p:sp>
      <p:pic>
        <p:nvPicPr>
          <p:cNvPr id="130" name="Google Shape;130;p3" descr="Slika na kojoj se prikazuje vanjski, voda, priroda, drvo&#10;&#10;Sadržaj generiran umjetnom inteligencijom može biti netočan."/>
          <p:cNvPicPr preferRelativeResize="0"/>
          <p:nvPr/>
        </p:nvPicPr>
        <p:blipFill rotWithShape="1">
          <a:blip r:embed="rId3">
            <a:alphaModFix/>
          </a:blip>
          <a:srcRect l="4115" r="2" b="2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 extrusionOk="0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1" name="Google Shape;131;p3" descr="Slika na kojoj se prikazuje vanjski, oblak, voda, nebo&#10;&#10;Sadržaj generiran umjetnom inteligencijom može biti netočan."/>
          <p:cNvPicPr preferRelativeResize="0"/>
          <p:nvPr/>
        </p:nvPicPr>
        <p:blipFill rotWithShape="1">
          <a:blip r:embed="rId4">
            <a:alphaModFix/>
          </a:blip>
          <a:srcRect l="8760" r="8758" b="-1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 extrusionOk="0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4314992" y="4562856"/>
            <a:ext cx="18288" cy="1600200"/>
          </a:xfrm>
          <a:custGeom>
            <a:avLst/>
            <a:gdLst/>
            <a:ahLst/>
            <a:cxnLst/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08BE1"/>
          </a:solidFill>
          <a:ln w="34925" cap="flat" cmpd="sng">
            <a:solidFill>
              <a:srgbClr val="408BE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"/>
          <p:cNvSpPr txBox="1">
            <a:spLocks noGrp="1"/>
          </p:cNvSpPr>
          <p:nvPr>
            <p:ph type="body" idx="1"/>
          </p:nvPr>
        </p:nvSpPr>
        <p:spPr>
          <a:xfrm>
            <a:off x="4416084" y="4480560"/>
            <a:ext cx="7690064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228600" lvl="0" indent="-211296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300" b="1"/>
              <a:t>The Adriatic sea is part of the Mediterranean sea located between Italy and Croatia.</a:t>
            </a:r>
            <a:endParaRPr sz="2700"/>
          </a:p>
          <a:p>
            <a:pPr marL="228600" lvl="0" indent="-211296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300" b="1"/>
              <a:t>It is known for its clear blue water and beautiful islands.</a:t>
            </a:r>
            <a:endParaRPr sz="2700"/>
          </a:p>
          <a:p>
            <a:pPr marL="228600" lvl="0" indent="-211296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300" b="1"/>
              <a:t>It has a rich marine life and ecosystem, making it a popular destination for sailing and diving.</a:t>
            </a:r>
            <a:endParaRPr sz="2700"/>
          </a:p>
          <a:p>
            <a:pPr marL="228600" lvl="0" indent="-101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566533" y="269133"/>
            <a:ext cx="4573561" cy="20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hr-HR"/>
              <a:t>National parks of Croatia</a:t>
            </a:r>
            <a:endParaRPr/>
          </a:p>
        </p:txBody>
      </p:sp>
      <p:pic>
        <p:nvPicPr>
          <p:cNvPr id="141" name="Google Shape;141;p4" descr="How to visit the magical Plitvice Lakes in one day - Adventurous Miriam"/>
          <p:cNvPicPr preferRelativeResize="0"/>
          <p:nvPr/>
        </p:nvPicPr>
        <p:blipFill rotWithShape="1">
          <a:blip r:embed="rId3">
            <a:alphaModFix/>
          </a:blip>
          <a:srcRect l="17297" r="9793" b="5"/>
          <a:stretch/>
        </p:blipFill>
        <p:spPr>
          <a:xfrm>
            <a:off x="7578394" y="3307922"/>
            <a:ext cx="3606591" cy="3301737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4">
            <a:alphaModFix/>
          </a:blip>
          <a:srcRect l="8812" r="15633" b="2"/>
          <a:stretch/>
        </p:blipFill>
        <p:spPr>
          <a:xfrm>
            <a:off x="8965574" y="594421"/>
            <a:ext cx="3090890" cy="2233838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sp>
        <p:nvSpPr>
          <p:cNvPr id="143" name="Google Shape;143;p4"/>
          <p:cNvSpPr/>
          <p:nvPr/>
        </p:nvSpPr>
        <p:spPr>
          <a:xfrm>
            <a:off x="731520" y="2609868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85FC3"/>
          </a:solidFill>
          <a:ln w="38100" cap="rnd" cmpd="sng">
            <a:solidFill>
              <a:srgbClr val="085F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>
            <a:spLocks noGrp="1"/>
          </p:cNvSpPr>
          <p:nvPr>
            <p:ph type="body" idx="1"/>
          </p:nvPr>
        </p:nvSpPr>
        <p:spPr>
          <a:xfrm>
            <a:off x="216850" y="3227574"/>
            <a:ext cx="6723371" cy="337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200" b="1"/>
              <a:t>Considering the size of our country, Croatia is covered with nature parks and national parks:</a:t>
            </a:r>
            <a:endParaRPr sz="2600"/>
          </a:p>
          <a:p>
            <a:pPr marL="685800" lvl="1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</a:pPr>
            <a:r>
              <a:rPr lang="hr-HR" sz="2600" b="1"/>
              <a:t> Risnjak National park</a:t>
            </a:r>
            <a:endParaRPr sz="2600"/>
          </a:p>
          <a:p>
            <a:pPr marL="685800" lvl="1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</a:pPr>
            <a:r>
              <a:rPr lang="hr-HR" sz="2600" b="1"/>
              <a:t> Krka National park</a:t>
            </a:r>
            <a:endParaRPr sz="2600"/>
          </a:p>
          <a:p>
            <a:pPr marL="685800" lvl="1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</a:pPr>
            <a:r>
              <a:rPr lang="hr-HR" sz="2600" b="1"/>
              <a:t> Plitvice Lakes National park</a:t>
            </a:r>
            <a:endParaRPr sz="2600"/>
          </a:p>
          <a:p>
            <a:pPr marL="685800" lvl="1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</a:pPr>
            <a:r>
              <a:rPr lang="hr-HR" sz="2600" b="1"/>
              <a:t> Northern Velebit National park</a:t>
            </a:r>
            <a:endParaRPr sz="2600"/>
          </a:p>
          <a:p>
            <a:pPr marL="685800" lvl="1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</a:pPr>
            <a:r>
              <a:rPr lang="hr-HR" sz="2600" b="1"/>
              <a:t> Paklenica National park</a:t>
            </a:r>
            <a:endParaRPr sz="2600"/>
          </a:p>
          <a:p>
            <a:pPr marL="685800" lvl="1" indent="-215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</a:pPr>
            <a:r>
              <a:rPr lang="hr-HR" sz="2600" b="1"/>
              <a:t> Brijuni National park</a:t>
            </a:r>
            <a:endParaRPr sz="2600"/>
          </a:p>
        </p:txBody>
      </p:sp>
      <p:pic>
        <p:nvPicPr>
          <p:cNvPr id="145" name="Google Shape;145;p4" descr="General information on Brijuni National Park | Brijuni National Park"/>
          <p:cNvPicPr preferRelativeResize="0"/>
          <p:nvPr/>
        </p:nvPicPr>
        <p:blipFill rotWithShape="1">
          <a:blip r:embed="rId5">
            <a:alphaModFix/>
          </a:blip>
          <a:srcRect r="20485" b="-2"/>
          <a:stretch/>
        </p:blipFill>
        <p:spPr>
          <a:xfrm>
            <a:off x="5582868" y="591440"/>
            <a:ext cx="3119873" cy="2226712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  <p:sp>
        <p:nvSpPr>
          <p:cNvPr id="146" name="Google Shape;146;p4"/>
          <p:cNvSpPr txBox="1"/>
          <p:nvPr/>
        </p:nvSpPr>
        <p:spPr>
          <a:xfrm>
            <a:off x="5582874" y="1657356"/>
            <a:ext cx="1516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Brijuni National park</a:t>
            </a:r>
            <a:endParaRPr sz="2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9134630" y="2340219"/>
            <a:ext cx="27674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Krka National park</a:t>
            </a:r>
            <a:endParaRPr sz="2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7650102" y="3433402"/>
            <a:ext cx="352849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Plitvice lakes National park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 txBox="1"/>
          <p:nvPr/>
        </p:nvSpPr>
        <p:spPr>
          <a:xfrm>
            <a:off x="3782785" y="3497036"/>
            <a:ext cx="3170464" cy="2081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 amt="90000"/>
          </a:blip>
          <a:srcRect t="8781" r="-1" b="8779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/>
          <p:nvPr/>
        </p:nvSpPr>
        <p:spPr>
          <a:xfrm>
            <a:off x="5354054" y="760956"/>
            <a:ext cx="6248168" cy="5486563"/>
          </a:xfrm>
          <a:custGeom>
            <a:avLst/>
            <a:gdLst/>
            <a:ahLst/>
            <a:cxnLst/>
            <a:rect l="l" t="t" r="r" b="b"/>
            <a:pathLst>
              <a:path w="5531319" h="4424065" extrusionOk="0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4298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6369444" y="1453876"/>
            <a:ext cx="4442571" cy="1679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ts val="3800"/>
              <a:buFont typeface="Arial"/>
              <a:buNone/>
            </a:pPr>
            <a:r>
              <a:rPr lang="hr-HR" sz="3800">
                <a:solidFill>
                  <a:srgbClr val="FBF9F6"/>
                </a:solidFill>
              </a:rPr>
              <a:t>Elementary school  </a:t>
            </a:r>
            <a:br>
              <a:rPr lang="hr-HR" sz="3800">
                <a:solidFill>
                  <a:srgbClr val="FBF9F6"/>
                </a:solidFill>
              </a:rPr>
            </a:br>
            <a:r>
              <a:rPr lang="hr-HR" sz="3800">
                <a:solidFill>
                  <a:srgbClr val="FBF9F6"/>
                </a:solidFill>
              </a:rPr>
              <a:t>         Kozala</a:t>
            </a:r>
            <a:endParaRPr sz="3800">
              <a:solidFill>
                <a:srgbClr val="FBF9F6"/>
              </a:solidFill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372499" y="3095719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298FA"/>
          </a:solidFill>
          <a:ln w="38100" cap="rnd" cmpd="sng">
            <a:solidFill>
              <a:srgbClr val="4298F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 txBox="1">
            <a:spLocks noGrp="1"/>
          </p:cNvSpPr>
          <p:nvPr>
            <p:ph type="body" idx="1"/>
          </p:nvPr>
        </p:nvSpPr>
        <p:spPr>
          <a:xfrm>
            <a:off x="5734475" y="2962325"/>
            <a:ext cx="5617500" cy="27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rgbClr val="FBF9F6"/>
              </a:solidFill>
            </a:endParaRPr>
          </a:p>
          <a:p>
            <a:pPr marL="228600" lvl="0" indent="-19653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ct val="100000"/>
              <a:buChar char="•"/>
            </a:pPr>
            <a:r>
              <a:rPr lang="hr-HR" sz="2700" b="1">
                <a:solidFill>
                  <a:srgbClr val="FBF9F6"/>
                </a:solidFill>
              </a:rPr>
              <a:t>around 300 students</a:t>
            </a:r>
            <a:endParaRPr sz="2700"/>
          </a:p>
          <a:p>
            <a:pPr marL="228600" lvl="0" indent="-19653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ct val="100000"/>
              <a:buChar char="•"/>
            </a:pPr>
            <a:r>
              <a:rPr lang="hr-HR" sz="2700" b="1">
                <a:solidFill>
                  <a:srgbClr val="FBF9F6"/>
                </a:solidFill>
              </a:rPr>
              <a:t>In our school, you can learn 4 foreign languages: English, German, Italian and Slovenian</a:t>
            </a:r>
            <a:endParaRPr sz="2700" b="1">
              <a:solidFill>
                <a:srgbClr val="FBF9F6"/>
              </a:solidFill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rgbClr val="FBF9F6"/>
              </a:solidFill>
            </a:endParaRPr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rgbClr val="FBF9F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630936" y="4544570"/>
            <a:ext cx="334452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r-HR" sz="4400"/>
              <a:t>Location</a:t>
            </a:r>
            <a:endParaRPr sz="4400"/>
          </a:p>
        </p:txBody>
      </p:sp>
      <p:pic>
        <p:nvPicPr>
          <p:cNvPr id="166" name="Google Shape;166;p6" descr="A sign in a park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r="-4" b="18750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 extrusionOk="0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7" name="Google Shape;167;p6" descr="A park with picnic tables and benche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r="1" b="16596"/>
          <a:stretch/>
        </p:blipFill>
        <p:spPr>
          <a:xfrm>
            <a:off x="4148894" y="724"/>
            <a:ext cx="3872656" cy="4305154"/>
          </a:xfrm>
          <a:custGeom>
            <a:avLst/>
            <a:gdLst/>
            <a:ahLst/>
            <a:cxnLst/>
            <a:rect l="l" t="t" r="r" b="b"/>
            <a:pathLst>
              <a:path w="3872656" h="4370715" extrusionOk="0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8" name="Google Shape;168;p6" descr="A fence and a building with graffiti on i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6079" r="-4" b="13109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 extrusionOk="0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9" name="Google Shape;169;p6"/>
          <p:cNvSpPr/>
          <p:nvPr/>
        </p:nvSpPr>
        <p:spPr>
          <a:xfrm>
            <a:off x="4149892" y="4544568"/>
            <a:ext cx="18288" cy="1600200"/>
          </a:xfrm>
          <a:custGeom>
            <a:avLst/>
            <a:gdLst/>
            <a:ahLst/>
            <a:cxnLst/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7ABD70"/>
          </a:solidFill>
          <a:ln w="34925" cap="flat" cmpd="sng">
            <a:solidFill>
              <a:srgbClr val="7ABD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4342609" y="4636940"/>
            <a:ext cx="73905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000" b="1"/>
              <a:t>Great location near centre of the town Rijeka.</a:t>
            </a:r>
            <a:endParaRPr sz="2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000" b="1"/>
              <a:t>The surroundings of the school offers play areas for games like basketball, football…</a:t>
            </a:r>
            <a:endParaRPr sz="2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000" b="1"/>
              <a:t>There is sports equipment around our school where you can exercise.   </a:t>
            </a:r>
            <a:endParaRPr sz="2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hr-HR" sz="2000" b="1"/>
              <a:t>We also have a classroom outside called Magic wood.</a:t>
            </a:r>
            <a:endParaRPr sz="20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7" descr="Rijeka turistički raste, ali riječki Korzo nezaustavljivo propada"/>
          <p:cNvPicPr preferRelativeResize="0"/>
          <p:nvPr/>
        </p:nvPicPr>
        <p:blipFill rotWithShape="1">
          <a:blip r:embed="rId3">
            <a:alphaModFix amt="90000"/>
          </a:blip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5354054" y="760956"/>
            <a:ext cx="6248168" cy="5486563"/>
          </a:xfrm>
          <a:custGeom>
            <a:avLst/>
            <a:gdLst/>
            <a:ahLst/>
            <a:cxnLst/>
            <a:rect l="l" t="t" r="r" b="b"/>
            <a:pathLst>
              <a:path w="5531319" h="4424065" extrusionOk="0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CA22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7171623" y="1263522"/>
            <a:ext cx="2531178" cy="96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ct val="100000"/>
              <a:buFont typeface="Arial"/>
              <a:buNone/>
            </a:pPr>
            <a:r>
              <a:rPr lang="hr-HR" sz="6000">
                <a:solidFill>
                  <a:srgbClr val="FBF9F6"/>
                </a:solidFill>
              </a:rPr>
              <a:t>Rijeka</a:t>
            </a:r>
            <a:endParaRPr sz="6000">
              <a:solidFill>
                <a:srgbClr val="FBF9F6"/>
              </a:solidFill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6372499" y="3095719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A2259"/>
          </a:solidFill>
          <a:ln w="38100" cap="rnd" cmpd="sng">
            <a:solidFill>
              <a:srgbClr val="CA22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5898636" y="2215587"/>
            <a:ext cx="5577841" cy="313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ts val="1905"/>
              <a:buChar char="•"/>
            </a:pPr>
            <a:r>
              <a:rPr lang="hr-HR" sz="1904" b="1">
                <a:solidFill>
                  <a:srgbClr val="FBF9F6"/>
                </a:solidFill>
              </a:rPr>
              <a:t>Rijeka is a port city, located in western Croatia with around 100 000</a:t>
            </a:r>
            <a:r>
              <a:rPr lang="hr-HR" sz="1904" b="1" i="0">
                <a:solidFill>
                  <a:srgbClr val="FBF9F6"/>
                </a:solidFill>
              </a:rPr>
              <a:t> citizens</a:t>
            </a:r>
            <a:r>
              <a:rPr lang="hr-HR" sz="1904" b="1">
                <a:solidFill>
                  <a:srgbClr val="FBF9F6"/>
                </a:solidFill>
              </a:rPr>
              <a:t>.</a:t>
            </a:r>
            <a:endParaRPr sz="1904" b="1" i="0">
              <a:solidFill>
                <a:srgbClr val="FBF9F6"/>
              </a:solidFill>
            </a:endParaRPr>
          </a:p>
          <a:p>
            <a:pPr marL="228600" lvl="0" indent="-196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ts val="1905"/>
              <a:buChar char="•"/>
            </a:pPr>
            <a:r>
              <a:rPr lang="hr-HR" sz="1904" b="1">
                <a:solidFill>
                  <a:srgbClr val="FBF9F6"/>
                </a:solidFill>
              </a:rPr>
              <a:t>It presents a far-reaching importance in the matter of ship building and transport.</a:t>
            </a:r>
            <a:endParaRPr sz="2090"/>
          </a:p>
          <a:p>
            <a:pPr marL="228600" lvl="0" indent="-196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ts val="1905"/>
              <a:buChar char="•"/>
            </a:pPr>
            <a:r>
              <a:rPr lang="hr-HR" sz="1904" b="1">
                <a:solidFill>
                  <a:srgbClr val="FBF9F6"/>
                </a:solidFill>
              </a:rPr>
              <a:t>Squares with baroque buildings and seaside cafes are Rijeka’s most recognisable traits.</a:t>
            </a:r>
            <a:endParaRPr sz="2090"/>
          </a:p>
          <a:p>
            <a:pPr marL="228600" lvl="0" indent="-196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ts val="1905"/>
              <a:buChar char="•"/>
            </a:pPr>
            <a:r>
              <a:rPr lang="hr-HR" sz="1904" b="1">
                <a:solidFill>
                  <a:srgbClr val="FBF9F6"/>
                </a:solidFill>
              </a:rPr>
              <a:t>At any time of the day, you can spot locals and tourists from all over the world walking along our famous central square Korzo.</a:t>
            </a:r>
            <a:endParaRPr sz="2090"/>
          </a:p>
          <a:p>
            <a:pPr marL="228600" lvl="0" indent="-1405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88"/>
              <a:buNone/>
            </a:pPr>
            <a:endParaRPr sz="887" b="1">
              <a:solidFill>
                <a:srgbClr val="FBF9F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8" descr="Nova okretna web kamera koja slikom pokriva riječku luku i ulicu Riva –  Fiuman.hr"/>
          <p:cNvPicPr preferRelativeResize="0"/>
          <p:nvPr/>
        </p:nvPicPr>
        <p:blipFill rotWithShape="1">
          <a:blip r:embed="rId3">
            <a:alphaModFix amt="90000"/>
          </a:blip>
          <a:srcRect t="14749" r="-1" b="958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/>
          <p:nvPr/>
        </p:nvSpPr>
        <p:spPr>
          <a:xfrm>
            <a:off x="5354054" y="760956"/>
            <a:ext cx="6248168" cy="5486563"/>
          </a:xfrm>
          <a:custGeom>
            <a:avLst/>
            <a:gdLst/>
            <a:ahLst/>
            <a:cxnLst/>
            <a:rect l="l" t="t" r="r" b="b"/>
            <a:pathLst>
              <a:path w="5531319" h="4424065" extrusionOk="0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5E8D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6622982" y="1289535"/>
            <a:ext cx="4511843" cy="123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ts val="5100"/>
              <a:buFont typeface="Arial"/>
              <a:buNone/>
            </a:pPr>
            <a:r>
              <a:rPr lang="hr-HR" sz="5100">
                <a:solidFill>
                  <a:srgbClr val="FBF9F6"/>
                </a:solidFill>
              </a:rPr>
              <a:t>Rijeka’s port</a:t>
            </a:r>
            <a:endParaRPr sz="5100">
              <a:solidFill>
                <a:srgbClr val="FBF9F6"/>
              </a:solidFill>
            </a:endParaRPr>
          </a:p>
        </p:txBody>
      </p:sp>
      <p:sp>
        <p:nvSpPr>
          <p:cNvPr id="190" name="Google Shape;190;p8"/>
          <p:cNvSpPr/>
          <p:nvPr/>
        </p:nvSpPr>
        <p:spPr>
          <a:xfrm>
            <a:off x="6372499" y="3095719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E8DC2"/>
          </a:solidFill>
          <a:ln w="38100" cap="rnd" cmpd="sng">
            <a:solidFill>
              <a:srgbClr val="5E8DC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8"/>
          <p:cNvSpPr txBox="1">
            <a:spLocks noGrp="1"/>
          </p:cNvSpPr>
          <p:nvPr>
            <p:ph type="body" idx="1"/>
          </p:nvPr>
        </p:nvSpPr>
        <p:spPr>
          <a:xfrm>
            <a:off x="5855000" y="2657150"/>
            <a:ext cx="5506800" cy="29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19653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9F6"/>
              </a:buClr>
              <a:buSzPct val="100000"/>
              <a:buChar char="•"/>
            </a:pPr>
            <a:r>
              <a:rPr lang="hr-HR" sz="2700" b="1">
                <a:solidFill>
                  <a:srgbClr val="FBF9F6"/>
                </a:solidFill>
              </a:rPr>
              <a:t>Throughout the year, yachts from all over the world show off at the popular Terminal.</a:t>
            </a:r>
            <a:endParaRPr sz="2700"/>
          </a:p>
          <a:p>
            <a:pPr marL="228600" lvl="0" indent="-19653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ct val="100000"/>
              <a:buChar char="•"/>
            </a:pPr>
            <a:r>
              <a:rPr lang="hr-HR" sz="2700" b="1">
                <a:solidFill>
                  <a:srgbClr val="FBF9F6"/>
                </a:solidFill>
              </a:rPr>
              <a:t>Rijeka’s port holds great significance due to its location.</a:t>
            </a:r>
            <a:endParaRPr sz="2700"/>
          </a:p>
          <a:p>
            <a:pPr marL="228600" lvl="0" indent="-19653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F9F6"/>
              </a:buClr>
              <a:buSzPct val="100000"/>
              <a:buChar char="•"/>
            </a:pPr>
            <a:r>
              <a:rPr lang="hr-HR" sz="2700" b="1">
                <a:solidFill>
                  <a:srgbClr val="FBF9F6"/>
                </a:solidFill>
              </a:rPr>
              <a:t>It enables fast and afficient shipping and has the possibility to dock large ships.</a:t>
            </a:r>
            <a:endParaRPr sz="2700"/>
          </a:p>
          <a:p>
            <a:pPr marL="228600" lvl="0" indent="-88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 b="1">
              <a:solidFill>
                <a:srgbClr val="FBF9F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hr-HR"/>
              <a:t>The carnival</a:t>
            </a:r>
            <a:endParaRPr/>
          </a:p>
        </p:txBody>
      </p:sp>
      <p:pic>
        <p:nvPicPr>
          <p:cNvPr id="198" name="Google Shape;198;p9" descr="A group of people in white clothing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7633" b="29961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 extrusionOk="0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99" name="Google Shape;199;p9" descr="Međunarodna karnevalska povorka - Riječki karneval 2022 - YouTube"/>
          <p:cNvPicPr preferRelativeResize="0"/>
          <p:nvPr/>
        </p:nvPicPr>
        <p:blipFill rotWithShape="1">
          <a:blip r:embed="rId4">
            <a:alphaModFix/>
          </a:blip>
          <a:srcRect l="4906" r="14407" b="1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 extrusionOk="0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4314992" y="4562856"/>
            <a:ext cx="18288" cy="1600200"/>
          </a:xfrm>
          <a:custGeom>
            <a:avLst/>
            <a:gdLst/>
            <a:ahLst/>
            <a:cxnLst/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ECEA71"/>
          </a:solidFill>
          <a:ln w="34925" cap="flat" cmpd="sng">
            <a:solidFill>
              <a:srgbClr val="ECEA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 txBox="1">
            <a:spLocks noGrp="1"/>
          </p:cNvSpPr>
          <p:nvPr>
            <p:ph type="body" idx="1"/>
          </p:nvPr>
        </p:nvSpPr>
        <p:spPr>
          <a:xfrm>
            <a:off x="4654294" y="4562856"/>
            <a:ext cx="732826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1800" b="1"/>
              <a:t>Rijeka’s popular masked carnival is held every year in February.</a:t>
            </a:r>
            <a:endParaRPr sz="2200"/>
          </a:p>
          <a:p>
            <a:pPr marL="2286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1800" b="1"/>
              <a:t>It is divided in two: the main carnival and the childrens carnival in which every school and kindergarden in the region attends.</a:t>
            </a:r>
            <a:endParaRPr sz="2200"/>
          </a:p>
          <a:p>
            <a:pPr marL="2286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hr-HR" sz="1800" b="1"/>
              <a:t>Our school participate every year.</a:t>
            </a:r>
            <a:endParaRPr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</Words>
  <Application>Microsoft Office PowerPoint</Application>
  <PresentationFormat>Widescreen</PresentationFormat>
  <Paragraphs>66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Noto Sans Symbols</vt:lpstr>
      <vt:lpstr>SketchyVTI</vt:lpstr>
      <vt:lpstr>SketchyVTI</vt:lpstr>
      <vt:lpstr>Croatia</vt:lpstr>
      <vt:lpstr>Croatia   (the Republic of Croatia)</vt:lpstr>
      <vt:lpstr>Adriatic sea</vt:lpstr>
      <vt:lpstr>National parks of Croatia</vt:lpstr>
      <vt:lpstr>Elementary school            Kozala</vt:lpstr>
      <vt:lpstr>Location</vt:lpstr>
      <vt:lpstr>Rijeka</vt:lpstr>
      <vt:lpstr>Rijeka’s port</vt:lpstr>
      <vt:lpstr>The carnival</vt:lpstr>
      <vt:lpstr>Opatija</vt:lpstr>
      <vt:lpstr>Fun Facts!</vt:lpstr>
      <vt:lpstr>Game of Thrones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Croatia</dc:title>
  <dc:creator>Izabela Cindrić</dc:creator>
  <cp:lastModifiedBy>TECNO</cp:lastModifiedBy>
  <cp:revision>1</cp:revision>
  <dcterms:created xsi:type="dcterms:W3CDTF">2024-04-13T13:48:50Z</dcterms:created>
  <dcterms:modified xsi:type="dcterms:W3CDTF">2025-05-27T06:42:13Z</dcterms:modified>
</cp:coreProperties>
</file>